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sldIdLst>
    <p:sldId id="31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9" r:id="rId11"/>
    <p:sldId id="300" r:id="rId12"/>
    <p:sldId id="301" r:id="rId13"/>
    <p:sldId id="302" r:id="rId14"/>
    <p:sldId id="303" r:id="rId15"/>
    <p:sldId id="289" r:id="rId16"/>
    <p:sldId id="290" r:id="rId17"/>
    <p:sldId id="291" r:id="rId18"/>
    <p:sldId id="292" r:id="rId19"/>
    <p:sldId id="293" r:id="rId20"/>
    <p:sldId id="294" r:id="rId21"/>
    <p:sldId id="268" r:id="rId22"/>
    <p:sldId id="269" r:id="rId23"/>
    <p:sldId id="270" r:id="rId24"/>
    <p:sldId id="271" r:id="rId25"/>
    <p:sldId id="280" r:id="rId26"/>
    <p:sldId id="281" r:id="rId27"/>
    <p:sldId id="279" r:id="rId28"/>
    <p:sldId id="282" r:id="rId29"/>
    <p:sldId id="277" r:id="rId30"/>
    <p:sldId id="283" r:id="rId31"/>
    <p:sldId id="284" r:id="rId32"/>
    <p:sldId id="296" r:id="rId33"/>
    <p:sldId id="295" r:id="rId34"/>
    <p:sldId id="285" r:id="rId35"/>
    <p:sldId id="297" r:id="rId36"/>
    <p:sldId id="298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8714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9F7368-D15B-4EF5-A903-F908A1F1D366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E6BB739-3C25-4483-A51D-A7A866B47CBF}">
      <dgm:prSet phldrT="[文字]"/>
      <dgm:spPr/>
      <dgm:t>
        <a:bodyPr/>
        <a:lstStyle/>
        <a:p>
          <a:r>
            <a:rPr lang="zh-TW" altLang="en-US" b="1" dirty="0">
              <a:solidFill>
                <a:schemeClr val="bg1"/>
              </a:solidFill>
            </a:rPr>
            <a:t>價值鍵</a:t>
          </a:r>
        </a:p>
      </dgm:t>
    </dgm:pt>
    <dgm:pt modelId="{A39BB21E-0A7A-4BAD-ABE0-C0398F921A3B}" type="parTrans" cxnId="{424E54D4-EC72-4FB9-B2AD-81AE4FBF3D8A}">
      <dgm:prSet/>
      <dgm:spPr/>
      <dgm:t>
        <a:bodyPr/>
        <a:lstStyle/>
        <a:p>
          <a:endParaRPr lang="zh-TW" altLang="en-US"/>
        </a:p>
      </dgm:t>
    </dgm:pt>
    <dgm:pt modelId="{3C60F83E-F265-4470-AC02-E85C72D73776}" type="sibTrans" cxnId="{424E54D4-EC72-4FB9-B2AD-81AE4FBF3D8A}">
      <dgm:prSet/>
      <dgm:spPr/>
      <dgm:t>
        <a:bodyPr/>
        <a:lstStyle/>
        <a:p>
          <a:endParaRPr lang="zh-TW" altLang="en-US"/>
        </a:p>
      </dgm:t>
    </dgm:pt>
    <dgm:pt modelId="{56E4E069-4EF6-4A65-95D2-DC908596CF7A}">
      <dgm:prSet phldrT="[文字]"/>
      <dgm:spPr/>
      <dgm:t>
        <a:bodyPr/>
        <a:lstStyle/>
        <a:p>
          <a:r>
            <a:rPr lang="zh-TW" altLang="en-US" b="1" dirty="0">
              <a:solidFill>
                <a:schemeClr val="bg1"/>
              </a:solidFill>
            </a:rPr>
            <a:t>指示</a:t>
          </a:r>
        </a:p>
      </dgm:t>
    </dgm:pt>
    <dgm:pt modelId="{8E6B357E-8D9B-41EA-8D7D-0436185A2B23}" type="parTrans" cxnId="{88C3FF7E-67DC-4ED1-A5EA-C09331F654D1}">
      <dgm:prSet/>
      <dgm:spPr/>
      <dgm:t>
        <a:bodyPr/>
        <a:lstStyle/>
        <a:p>
          <a:endParaRPr lang="zh-TW" altLang="en-US"/>
        </a:p>
      </dgm:t>
    </dgm:pt>
    <dgm:pt modelId="{345DFF52-9748-40D4-A0F8-D1B752A5B6E1}" type="sibTrans" cxnId="{88C3FF7E-67DC-4ED1-A5EA-C09331F654D1}">
      <dgm:prSet/>
      <dgm:spPr/>
      <dgm:t>
        <a:bodyPr/>
        <a:lstStyle/>
        <a:p>
          <a:endParaRPr lang="zh-TW" altLang="en-US"/>
        </a:p>
      </dgm:t>
    </dgm:pt>
    <dgm:pt modelId="{09452BF8-8F45-4DE9-AA41-E30142897578}">
      <dgm:prSet phldrT="[文字]"/>
      <dgm:spPr/>
      <dgm:t>
        <a:bodyPr/>
        <a:lstStyle/>
        <a:p>
          <a:r>
            <a:rPr lang="zh-TW" altLang="en-US" b="1" dirty="0">
              <a:solidFill>
                <a:schemeClr val="bg1"/>
              </a:solidFill>
            </a:rPr>
            <a:t>視覺化</a:t>
          </a:r>
        </a:p>
      </dgm:t>
    </dgm:pt>
    <dgm:pt modelId="{257014C1-7FB9-4907-B66D-3A99AFBEEA34}" type="parTrans" cxnId="{EE8F8A9A-A7CF-4096-A3A6-E6940BA1FACC}">
      <dgm:prSet/>
      <dgm:spPr/>
      <dgm:t>
        <a:bodyPr/>
        <a:lstStyle/>
        <a:p>
          <a:endParaRPr lang="zh-TW" altLang="en-US"/>
        </a:p>
      </dgm:t>
    </dgm:pt>
    <dgm:pt modelId="{E7563F72-AA0E-4A71-87C8-DE436FF773DD}" type="sibTrans" cxnId="{EE8F8A9A-A7CF-4096-A3A6-E6940BA1FACC}">
      <dgm:prSet/>
      <dgm:spPr/>
      <dgm:t>
        <a:bodyPr/>
        <a:lstStyle/>
        <a:p>
          <a:endParaRPr lang="zh-TW" altLang="en-US"/>
        </a:p>
      </dgm:t>
    </dgm:pt>
    <dgm:pt modelId="{FF07E603-7238-47EC-8C04-9ADAA899ED4C}">
      <dgm:prSet phldrT="[文字]"/>
      <dgm:spPr/>
      <dgm:t>
        <a:bodyPr/>
        <a:lstStyle/>
        <a:p>
          <a:r>
            <a:rPr lang="zh-TW" altLang="en-US" b="1" dirty="0">
              <a:solidFill>
                <a:schemeClr val="bg1"/>
              </a:solidFill>
            </a:rPr>
            <a:t>引導應用</a:t>
          </a:r>
        </a:p>
      </dgm:t>
    </dgm:pt>
    <dgm:pt modelId="{CBEC7262-FB87-41E3-B012-0545C7F1D1A9}" type="parTrans" cxnId="{B20E8D28-B66A-497D-8875-2FFFF9BC4C48}">
      <dgm:prSet/>
      <dgm:spPr/>
      <dgm:t>
        <a:bodyPr/>
        <a:lstStyle/>
        <a:p>
          <a:endParaRPr lang="zh-TW" altLang="en-US"/>
        </a:p>
      </dgm:t>
    </dgm:pt>
    <dgm:pt modelId="{A65AD1B9-5019-4657-9A59-352040B36AE3}" type="sibTrans" cxnId="{B20E8D28-B66A-497D-8875-2FFFF9BC4C48}">
      <dgm:prSet/>
      <dgm:spPr/>
      <dgm:t>
        <a:bodyPr/>
        <a:lstStyle/>
        <a:p>
          <a:endParaRPr lang="zh-TW" altLang="en-US"/>
        </a:p>
      </dgm:t>
    </dgm:pt>
    <dgm:pt modelId="{D7D85488-893E-4EDA-A9E6-2A912F231239}" type="pres">
      <dgm:prSet presAssocID="{099F7368-D15B-4EF5-A903-F908A1F1D366}" presName="matrix" presStyleCnt="0">
        <dgm:presLayoutVars>
          <dgm:chMax val="1"/>
          <dgm:dir/>
          <dgm:resizeHandles val="exact"/>
        </dgm:presLayoutVars>
      </dgm:prSet>
      <dgm:spPr/>
    </dgm:pt>
    <dgm:pt modelId="{1ABE9B71-4CE0-4E39-A135-E3CBD1525E27}" type="pres">
      <dgm:prSet presAssocID="{099F7368-D15B-4EF5-A903-F908A1F1D366}" presName="diamond" presStyleLbl="bgShp" presStyleIdx="0" presStyleCnt="1"/>
      <dgm:spPr/>
    </dgm:pt>
    <dgm:pt modelId="{0BB1F270-66DC-4152-BE12-800F97D17ED4}" type="pres">
      <dgm:prSet presAssocID="{099F7368-D15B-4EF5-A903-F908A1F1D366}" presName="quad1" presStyleLbl="node1" presStyleIdx="0" presStyleCnt="4" custLinFactNeighborX="2499" custLinFactNeighborY="-1616">
        <dgm:presLayoutVars>
          <dgm:chMax val="0"/>
          <dgm:chPref val="0"/>
          <dgm:bulletEnabled val="1"/>
        </dgm:presLayoutVars>
      </dgm:prSet>
      <dgm:spPr/>
    </dgm:pt>
    <dgm:pt modelId="{1863A199-52C3-457D-9969-AB0FD58111AD}" type="pres">
      <dgm:prSet presAssocID="{099F7368-D15B-4EF5-A903-F908A1F1D36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3552D1-BCAB-42DD-A543-8D3BD183060D}" type="pres">
      <dgm:prSet presAssocID="{099F7368-D15B-4EF5-A903-F908A1F1D36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503074D-71DC-4924-93EA-C9E6C3DC3E2A}" type="pres">
      <dgm:prSet presAssocID="{099F7368-D15B-4EF5-A903-F908A1F1D36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20E8D28-B66A-497D-8875-2FFFF9BC4C48}" srcId="{099F7368-D15B-4EF5-A903-F908A1F1D366}" destId="{FF07E603-7238-47EC-8C04-9ADAA899ED4C}" srcOrd="3" destOrd="0" parTransId="{CBEC7262-FB87-41E3-B012-0545C7F1D1A9}" sibTransId="{A65AD1B9-5019-4657-9A59-352040B36AE3}"/>
    <dgm:cxn modelId="{0F70DB6B-700E-405E-A97A-A1DA984F451A}" type="presOf" srcId="{56E4E069-4EF6-4A65-95D2-DC908596CF7A}" destId="{1863A199-52C3-457D-9969-AB0FD58111AD}" srcOrd="0" destOrd="0" presId="urn:microsoft.com/office/officeart/2005/8/layout/matrix3"/>
    <dgm:cxn modelId="{88C3FF7E-67DC-4ED1-A5EA-C09331F654D1}" srcId="{099F7368-D15B-4EF5-A903-F908A1F1D366}" destId="{56E4E069-4EF6-4A65-95D2-DC908596CF7A}" srcOrd="1" destOrd="0" parTransId="{8E6B357E-8D9B-41EA-8D7D-0436185A2B23}" sibTransId="{345DFF52-9748-40D4-A0F8-D1B752A5B6E1}"/>
    <dgm:cxn modelId="{EE8F8A9A-A7CF-4096-A3A6-E6940BA1FACC}" srcId="{099F7368-D15B-4EF5-A903-F908A1F1D366}" destId="{09452BF8-8F45-4DE9-AA41-E30142897578}" srcOrd="2" destOrd="0" parTransId="{257014C1-7FB9-4907-B66D-3A99AFBEEA34}" sibTransId="{E7563F72-AA0E-4A71-87C8-DE436FF773DD}"/>
    <dgm:cxn modelId="{EFF1A3B2-6F92-4163-9652-277195A76676}" type="presOf" srcId="{099F7368-D15B-4EF5-A903-F908A1F1D366}" destId="{D7D85488-893E-4EDA-A9E6-2A912F231239}" srcOrd="0" destOrd="0" presId="urn:microsoft.com/office/officeart/2005/8/layout/matrix3"/>
    <dgm:cxn modelId="{A4085BB4-A3E4-48D5-B21C-3A55AB14F0BB}" type="presOf" srcId="{5E6BB739-3C25-4483-A51D-A7A866B47CBF}" destId="{0BB1F270-66DC-4152-BE12-800F97D17ED4}" srcOrd="0" destOrd="0" presId="urn:microsoft.com/office/officeart/2005/8/layout/matrix3"/>
    <dgm:cxn modelId="{424E54D4-EC72-4FB9-B2AD-81AE4FBF3D8A}" srcId="{099F7368-D15B-4EF5-A903-F908A1F1D366}" destId="{5E6BB739-3C25-4483-A51D-A7A866B47CBF}" srcOrd="0" destOrd="0" parTransId="{A39BB21E-0A7A-4BAD-ABE0-C0398F921A3B}" sibTransId="{3C60F83E-F265-4470-AC02-E85C72D73776}"/>
    <dgm:cxn modelId="{CEE0E9F6-F958-4076-8C65-A970630A7EF8}" type="presOf" srcId="{09452BF8-8F45-4DE9-AA41-E30142897578}" destId="{7C3552D1-BCAB-42DD-A543-8D3BD183060D}" srcOrd="0" destOrd="0" presId="urn:microsoft.com/office/officeart/2005/8/layout/matrix3"/>
    <dgm:cxn modelId="{5DE2FBFA-0CB2-413C-8A08-CEF15CFE2588}" type="presOf" srcId="{FF07E603-7238-47EC-8C04-9ADAA899ED4C}" destId="{1503074D-71DC-4924-93EA-C9E6C3DC3E2A}" srcOrd="0" destOrd="0" presId="urn:microsoft.com/office/officeart/2005/8/layout/matrix3"/>
    <dgm:cxn modelId="{00613E59-4937-4FA0-950B-1EE1575A353A}" type="presParOf" srcId="{D7D85488-893E-4EDA-A9E6-2A912F231239}" destId="{1ABE9B71-4CE0-4E39-A135-E3CBD1525E27}" srcOrd="0" destOrd="0" presId="urn:microsoft.com/office/officeart/2005/8/layout/matrix3"/>
    <dgm:cxn modelId="{C338D530-CCC2-43A5-8A18-B0A6A2FC73DA}" type="presParOf" srcId="{D7D85488-893E-4EDA-A9E6-2A912F231239}" destId="{0BB1F270-66DC-4152-BE12-800F97D17ED4}" srcOrd="1" destOrd="0" presId="urn:microsoft.com/office/officeart/2005/8/layout/matrix3"/>
    <dgm:cxn modelId="{92C4F91A-56E3-4A15-8A56-AD32F066E474}" type="presParOf" srcId="{D7D85488-893E-4EDA-A9E6-2A912F231239}" destId="{1863A199-52C3-457D-9969-AB0FD58111AD}" srcOrd="2" destOrd="0" presId="urn:microsoft.com/office/officeart/2005/8/layout/matrix3"/>
    <dgm:cxn modelId="{04C12C17-E6E5-48A3-8623-3BF4389AE3ED}" type="presParOf" srcId="{D7D85488-893E-4EDA-A9E6-2A912F231239}" destId="{7C3552D1-BCAB-42DD-A543-8D3BD183060D}" srcOrd="3" destOrd="0" presId="urn:microsoft.com/office/officeart/2005/8/layout/matrix3"/>
    <dgm:cxn modelId="{396EDBEF-C47B-4FD9-876E-4B741D415B02}" type="presParOf" srcId="{D7D85488-893E-4EDA-A9E6-2A912F231239}" destId="{1503074D-71DC-4924-93EA-C9E6C3DC3E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5BD1A-7697-480D-AF05-62291FB200B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B190044-4FF7-4392-817F-69402EEA68FC}">
      <dgm:prSet phldrT="[文字]"/>
      <dgm:spPr/>
      <dgm:t>
        <a:bodyPr/>
        <a:lstStyle/>
        <a:p>
          <a:r>
            <a:rPr lang="zh-TW" altLang="en-US" b="1" dirty="0">
              <a:solidFill>
                <a:schemeClr val="bg1"/>
              </a:solidFill>
            </a:rPr>
            <a:t>產品開發</a:t>
          </a:r>
        </a:p>
      </dgm:t>
    </dgm:pt>
    <dgm:pt modelId="{C1AC15D3-071D-4BBE-8F9D-1AE355A6E023}" type="parTrans" cxnId="{0613DD9D-BA8B-4E03-9782-8C636371F340}">
      <dgm:prSet/>
      <dgm:spPr/>
      <dgm:t>
        <a:bodyPr/>
        <a:lstStyle/>
        <a:p>
          <a:endParaRPr lang="zh-TW" altLang="en-US"/>
        </a:p>
      </dgm:t>
    </dgm:pt>
    <dgm:pt modelId="{3AC640C4-52DF-4B38-8B66-B18FA190EE48}" type="sibTrans" cxnId="{0613DD9D-BA8B-4E03-9782-8C636371F340}">
      <dgm:prSet/>
      <dgm:spPr/>
      <dgm:t>
        <a:bodyPr/>
        <a:lstStyle/>
        <a:p>
          <a:endParaRPr lang="zh-TW" altLang="en-US"/>
        </a:p>
      </dgm:t>
    </dgm:pt>
    <dgm:pt modelId="{4E79FDB2-B321-4BF2-B8D2-4FB7E139D93C}">
      <dgm:prSet phldrT="[文字]"/>
      <dgm:spPr/>
      <dgm:t>
        <a:bodyPr/>
        <a:lstStyle/>
        <a:p>
          <a:r>
            <a:rPr lang="zh-TW" altLang="en-US" b="1" dirty="0">
              <a:solidFill>
                <a:schemeClr val="bg1"/>
              </a:solidFill>
            </a:rPr>
            <a:t>製造</a:t>
          </a:r>
        </a:p>
      </dgm:t>
    </dgm:pt>
    <dgm:pt modelId="{C3482DB0-6C95-4809-9434-3F24A22F4906}" type="parTrans" cxnId="{82D9768F-B840-47B1-9273-237301DA4136}">
      <dgm:prSet/>
      <dgm:spPr/>
      <dgm:t>
        <a:bodyPr/>
        <a:lstStyle/>
        <a:p>
          <a:endParaRPr lang="zh-TW" altLang="en-US"/>
        </a:p>
      </dgm:t>
    </dgm:pt>
    <dgm:pt modelId="{A4B666E1-F16E-4DA7-BE9F-65E283D3900D}" type="sibTrans" cxnId="{82D9768F-B840-47B1-9273-237301DA4136}">
      <dgm:prSet/>
      <dgm:spPr/>
      <dgm:t>
        <a:bodyPr/>
        <a:lstStyle/>
        <a:p>
          <a:endParaRPr lang="zh-TW" altLang="en-US"/>
        </a:p>
      </dgm:t>
    </dgm:pt>
    <dgm:pt modelId="{CDBA580B-45BC-4A55-BAE0-E568E1D55996}">
      <dgm:prSet phldrT="[文字]"/>
      <dgm:spPr/>
      <dgm:t>
        <a:bodyPr/>
        <a:lstStyle/>
        <a:p>
          <a:r>
            <a:rPr lang="zh-TW" altLang="en-US" b="1" dirty="0">
              <a:solidFill>
                <a:schemeClr val="bg1"/>
              </a:solidFill>
            </a:rPr>
            <a:t>行銷與銷售</a:t>
          </a:r>
        </a:p>
      </dgm:t>
    </dgm:pt>
    <dgm:pt modelId="{3244F0FD-E2AB-424C-B3F9-4E600A4E7EF1}" type="parTrans" cxnId="{E2B809AA-3AA0-41DE-8A81-A43C7D97E5FC}">
      <dgm:prSet/>
      <dgm:spPr/>
      <dgm:t>
        <a:bodyPr/>
        <a:lstStyle/>
        <a:p>
          <a:endParaRPr lang="zh-TW" altLang="en-US"/>
        </a:p>
      </dgm:t>
    </dgm:pt>
    <dgm:pt modelId="{27DD9028-63F2-4511-83D6-4D896A206D2D}" type="sibTrans" cxnId="{E2B809AA-3AA0-41DE-8A81-A43C7D97E5FC}">
      <dgm:prSet/>
      <dgm:spPr/>
      <dgm:t>
        <a:bodyPr/>
        <a:lstStyle/>
        <a:p>
          <a:endParaRPr lang="zh-TW" altLang="en-US"/>
        </a:p>
      </dgm:t>
    </dgm:pt>
    <dgm:pt modelId="{845FFDEC-89A3-43E1-AEC1-BBEFA5795B3C}">
      <dgm:prSet phldrT="[文字]"/>
      <dgm:spPr/>
      <dgm:t>
        <a:bodyPr/>
        <a:lstStyle/>
        <a:p>
          <a:r>
            <a:rPr lang="zh-TW" altLang="en-US" b="1" dirty="0">
              <a:solidFill>
                <a:schemeClr val="bg1"/>
              </a:solidFill>
            </a:rPr>
            <a:t>售後服務</a:t>
          </a:r>
        </a:p>
      </dgm:t>
    </dgm:pt>
    <dgm:pt modelId="{F1AC5AD1-5A19-48CC-81A4-B6FC9254ECF7}" type="parTrans" cxnId="{E1167BC0-AE1E-4499-9266-E40106414BBF}">
      <dgm:prSet/>
      <dgm:spPr/>
      <dgm:t>
        <a:bodyPr/>
        <a:lstStyle/>
        <a:p>
          <a:endParaRPr lang="zh-TW" altLang="en-US"/>
        </a:p>
      </dgm:t>
    </dgm:pt>
    <dgm:pt modelId="{3D33A4AB-666C-4D8E-960E-C3CC6A0E2E10}" type="sibTrans" cxnId="{E1167BC0-AE1E-4499-9266-E40106414BBF}">
      <dgm:prSet/>
      <dgm:spPr/>
      <dgm:t>
        <a:bodyPr/>
        <a:lstStyle/>
        <a:p>
          <a:endParaRPr lang="zh-TW" altLang="en-US"/>
        </a:p>
      </dgm:t>
    </dgm:pt>
    <dgm:pt modelId="{086FDFD1-8442-4B81-943A-DC2C5B030D04}">
      <dgm:prSet phldrT="[文字]"/>
      <dgm:spPr/>
      <dgm:t>
        <a:bodyPr/>
        <a:lstStyle/>
        <a:p>
          <a:r>
            <a:rPr lang="zh-TW" altLang="en-US" b="1" dirty="0">
              <a:solidFill>
                <a:schemeClr val="bg1"/>
              </a:solidFill>
            </a:rPr>
            <a:t>物流</a:t>
          </a:r>
        </a:p>
      </dgm:t>
    </dgm:pt>
    <dgm:pt modelId="{81A2B3ED-E6E9-4689-8EA7-E76B16398155}" type="parTrans" cxnId="{7DE03D28-B039-4418-8571-69292222BA20}">
      <dgm:prSet/>
      <dgm:spPr/>
      <dgm:t>
        <a:bodyPr/>
        <a:lstStyle/>
        <a:p>
          <a:endParaRPr lang="zh-TW" altLang="en-US"/>
        </a:p>
      </dgm:t>
    </dgm:pt>
    <dgm:pt modelId="{BC3C4583-2967-4A62-A87B-C52C7AB8C816}" type="sibTrans" cxnId="{7DE03D28-B039-4418-8571-69292222BA20}">
      <dgm:prSet/>
      <dgm:spPr/>
      <dgm:t>
        <a:bodyPr/>
        <a:lstStyle/>
        <a:p>
          <a:endParaRPr lang="zh-TW" altLang="en-US"/>
        </a:p>
      </dgm:t>
    </dgm:pt>
    <dgm:pt modelId="{FB6612AC-1D95-4C9C-93C6-4CACB972D2E4}">
      <dgm:prSet phldrT="[文字]"/>
      <dgm:spPr/>
      <dgm:t>
        <a:bodyPr/>
        <a:lstStyle/>
        <a:p>
          <a:r>
            <a:rPr lang="zh-TW" altLang="en-US" b="1" dirty="0">
              <a:solidFill>
                <a:schemeClr val="bg1"/>
              </a:solidFill>
            </a:rPr>
            <a:t>人力資源</a:t>
          </a:r>
        </a:p>
      </dgm:t>
    </dgm:pt>
    <dgm:pt modelId="{3FE9A351-7421-4F0E-B3A9-4A58DAEFDF8B}" type="parTrans" cxnId="{FC059A46-A24F-48AD-A984-B87EFAD69EDC}">
      <dgm:prSet/>
      <dgm:spPr/>
      <dgm:t>
        <a:bodyPr/>
        <a:lstStyle/>
        <a:p>
          <a:endParaRPr lang="zh-TW" altLang="en-US"/>
        </a:p>
      </dgm:t>
    </dgm:pt>
    <dgm:pt modelId="{738AC0A3-B893-4CB4-8296-289CC3E27B62}" type="sibTrans" cxnId="{FC059A46-A24F-48AD-A984-B87EFAD69EDC}">
      <dgm:prSet/>
      <dgm:spPr/>
      <dgm:t>
        <a:bodyPr/>
        <a:lstStyle/>
        <a:p>
          <a:endParaRPr lang="zh-TW" altLang="en-US"/>
        </a:p>
      </dgm:t>
    </dgm:pt>
    <dgm:pt modelId="{D84DBFB5-3096-4A82-8230-8CA68CA1D25B}" type="pres">
      <dgm:prSet presAssocID="{39E5BD1A-7697-480D-AF05-62291FB200B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AF92BA-D220-4313-BBF8-C63499E9B73E}" type="pres">
      <dgm:prSet presAssocID="{FB190044-4FF7-4392-817F-69402EEA68FC}" presName="vertOne" presStyleCnt="0"/>
      <dgm:spPr/>
    </dgm:pt>
    <dgm:pt modelId="{52E7A8BF-03D6-4FDE-9FFB-96E38B4AADC4}" type="pres">
      <dgm:prSet presAssocID="{FB190044-4FF7-4392-817F-69402EEA68FC}" presName="txOne" presStyleLbl="node0" presStyleIdx="0" presStyleCnt="1" custLinFactNeighborX="180" custLinFactNeighborY="19223">
        <dgm:presLayoutVars>
          <dgm:chPref val="3"/>
        </dgm:presLayoutVars>
      </dgm:prSet>
      <dgm:spPr/>
    </dgm:pt>
    <dgm:pt modelId="{96E8C903-82ED-4F89-9F81-48AD0649C9EF}" type="pres">
      <dgm:prSet presAssocID="{FB190044-4FF7-4392-817F-69402EEA68FC}" presName="parTransOne" presStyleCnt="0"/>
      <dgm:spPr/>
    </dgm:pt>
    <dgm:pt modelId="{890232C3-6B73-46BE-8FDD-DB61256AEFED}" type="pres">
      <dgm:prSet presAssocID="{FB190044-4FF7-4392-817F-69402EEA68FC}" presName="horzOne" presStyleCnt="0"/>
      <dgm:spPr/>
    </dgm:pt>
    <dgm:pt modelId="{273E0663-1CD7-459B-921B-410E77005FA5}" type="pres">
      <dgm:prSet presAssocID="{4E79FDB2-B321-4BF2-B8D2-4FB7E139D93C}" presName="vertTwo" presStyleCnt="0"/>
      <dgm:spPr/>
    </dgm:pt>
    <dgm:pt modelId="{21DCD897-68E5-47E0-84C2-F87F111F0818}" type="pres">
      <dgm:prSet presAssocID="{4E79FDB2-B321-4BF2-B8D2-4FB7E139D93C}" presName="txTwo" presStyleLbl="node2" presStyleIdx="0" presStyleCnt="2" custLinFactNeighborX="-18" custLinFactNeighborY="-33748">
        <dgm:presLayoutVars>
          <dgm:chPref val="3"/>
        </dgm:presLayoutVars>
      </dgm:prSet>
      <dgm:spPr/>
    </dgm:pt>
    <dgm:pt modelId="{7C928860-5C5E-42B2-91B3-A3B307C30F4A}" type="pres">
      <dgm:prSet presAssocID="{4E79FDB2-B321-4BF2-B8D2-4FB7E139D93C}" presName="parTransTwo" presStyleCnt="0"/>
      <dgm:spPr/>
    </dgm:pt>
    <dgm:pt modelId="{46157A68-2DBD-42B4-BB55-EBC370F0CA24}" type="pres">
      <dgm:prSet presAssocID="{4E79FDB2-B321-4BF2-B8D2-4FB7E139D93C}" presName="horzTwo" presStyleCnt="0"/>
      <dgm:spPr/>
    </dgm:pt>
    <dgm:pt modelId="{5720FA57-54D6-439E-985B-87CF5E4C1728}" type="pres">
      <dgm:prSet presAssocID="{CDBA580B-45BC-4A55-BAE0-E568E1D55996}" presName="vertThree" presStyleCnt="0"/>
      <dgm:spPr/>
    </dgm:pt>
    <dgm:pt modelId="{AB1443CE-6F53-4DFC-8EC0-89F9B59945CE}" type="pres">
      <dgm:prSet presAssocID="{CDBA580B-45BC-4A55-BAE0-E568E1D55996}" presName="txThree" presStyleLbl="node3" presStyleIdx="0" presStyleCnt="3">
        <dgm:presLayoutVars>
          <dgm:chPref val="3"/>
        </dgm:presLayoutVars>
      </dgm:prSet>
      <dgm:spPr/>
    </dgm:pt>
    <dgm:pt modelId="{67C9BC74-F77F-451D-AA9B-23BC9E01D87F}" type="pres">
      <dgm:prSet presAssocID="{CDBA580B-45BC-4A55-BAE0-E568E1D55996}" presName="horzThree" presStyleCnt="0"/>
      <dgm:spPr/>
    </dgm:pt>
    <dgm:pt modelId="{D0091D10-0179-494E-BF0C-EFF71E4D80F6}" type="pres">
      <dgm:prSet presAssocID="{27DD9028-63F2-4511-83D6-4D896A206D2D}" presName="sibSpaceThree" presStyleCnt="0"/>
      <dgm:spPr/>
    </dgm:pt>
    <dgm:pt modelId="{87A3949B-C312-4570-B007-4FCB6E4D676B}" type="pres">
      <dgm:prSet presAssocID="{845FFDEC-89A3-43E1-AEC1-BBEFA5795B3C}" presName="vertThree" presStyleCnt="0"/>
      <dgm:spPr/>
    </dgm:pt>
    <dgm:pt modelId="{BF4C73D6-F81A-4A3E-AFFA-8461DAC147D2}" type="pres">
      <dgm:prSet presAssocID="{845FFDEC-89A3-43E1-AEC1-BBEFA5795B3C}" presName="txThree" presStyleLbl="node3" presStyleIdx="1" presStyleCnt="3">
        <dgm:presLayoutVars>
          <dgm:chPref val="3"/>
        </dgm:presLayoutVars>
      </dgm:prSet>
      <dgm:spPr/>
    </dgm:pt>
    <dgm:pt modelId="{2350B45B-CC6F-4C4F-9F25-2C97F12587C4}" type="pres">
      <dgm:prSet presAssocID="{845FFDEC-89A3-43E1-AEC1-BBEFA5795B3C}" presName="horzThree" presStyleCnt="0"/>
      <dgm:spPr/>
    </dgm:pt>
    <dgm:pt modelId="{3983D5F6-CE35-42AB-A47E-D436113826A9}" type="pres">
      <dgm:prSet presAssocID="{A4B666E1-F16E-4DA7-BE9F-65E283D3900D}" presName="sibSpaceTwo" presStyleCnt="0"/>
      <dgm:spPr/>
    </dgm:pt>
    <dgm:pt modelId="{CCE38EB9-DC08-49D7-ACF3-F93D9FCADA0D}" type="pres">
      <dgm:prSet presAssocID="{086FDFD1-8442-4B81-943A-DC2C5B030D04}" presName="vertTwo" presStyleCnt="0"/>
      <dgm:spPr/>
    </dgm:pt>
    <dgm:pt modelId="{E750CDBD-7C6D-4A8D-AA47-0A3DDA5C5B6E}" type="pres">
      <dgm:prSet presAssocID="{086FDFD1-8442-4B81-943A-DC2C5B030D04}" presName="txTwo" presStyleLbl="node2" presStyleIdx="1" presStyleCnt="2">
        <dgm:presLayoutVars>
          <dgm:chPref val="3"/>
        </dgm:presLayoutVars>
      </dgm:prSet>
      <dgm:spPr/>
    </dgm:pt>
    <dgm:pt modelId="{83FEF497-0A6D-48E9-897E-470C1906F384}" type="pres">
      <dgm:prSet presAssocID="{086FDFD1-8442-4B81-943A-DC2C5B030D04}" presName="parTransTwo" presStyleCnt="0"/>
      <dgm:spPr/>
    </dgm:pt>
    <dgm:pt modelId="{12694799-E715-488C-ADD5-3EEA333178DD}" type="pres">
      <dgm:prSet presAssocID="{086FDFD1-8442-4B81-943A-DC2C5B030D04}" presName="horzTwo" presStyleCnt="0"/>
      <dgm:spPr/>
    </dgm:pt>
    <dgm:pt modelId="{300F074E-BA11-4FD7-A0B8-8C192A442085}" type="pres">
      <dgm:prSet presAssocID="{FB6612AC-1D95-4C9C-93C6-4CACB972D2E4}" presName="vertThree" presStyleCnt="0"/>
      <dgm:spPr/>
    </dgm:pt>
    <dgm:pt modelId="{8DFFD97A-9AEF-4864-B315-6337B7C2CD78}" type="pres">
      <dgm:prSet presAssocID="{FB6612AC-1D95-4C9C-93C6-4CACB972D2E4}" presName="txThree" presStyleLbl="node3" presStyleIdx="2" presStyleCnt="3">
        <dgm:presLayoutVars>
          <dgm:chPref val="3"/>
        </dgm:presLayoutVars>
      </dgm:prSet>
      <dgm:spPr/>
    </dgm:pt>
    <dgm:pt modelId="{95AACBD1-4ACB-4857-B505-7DF0A6F691DC}" type="pres">
      <dgm:prSet presAssocID="{FB6612AC-1D95-4C9C-93C6-4CACB972D2E4}" presName="horzThree" presStyleCnt="0"/>
      <dgm:spPr/>
    </dgm:pt>
  </dgm:ptLst>
  <dgm:cxnLst>
    <dgm:cxn modelId="{3B605D11-4CB7-4EA2-AF52-2ABCA085B829}" type="presOf" srcId="{086FDFD1-8442-4B81-943A-DC2C5B030D04}" destId="{E750CDBD-7C6D-4A8D-AA47-0A3DDA5C5B6E}" srcOrd="0" destOrd="0" presId="urn:microsoft.com/office/officeart/2005/8/layout/hierarchy4"/>
    <dgm:cxn modelId="{F93FDB1C-D098-4C32-8E0B-922D6E70A02F}" type="presOf" srcId="{845FFDEC-89A3-43E1-AEC1-BBEFA5795B3C}" destId="{BF4C73D6-F81A-4A3E-AFFA-8461DAC147D2}" srcOrd="0" destOrd="0" presId="urn:microsoft.com/office/officeart/2005/8/layout/hierarchy4"/>
    <dgm:cxn modelId="{7DE03D28-B039-4418-8571-69292222BA20}" srcId="{FB190044-4FF7-4392-817F-69402EEA68FC}" destId="{086FDFD1-8442-4B81-943A-DC2C5B030D04}" srcOrd="1" destOrd="0" parTransId="{81A2B3ED-E6E9-4689-8EA7-E76B16398155}" sibTransId="{BC3C4583-2967-4A62-A87B-C52C7AB8C816}"/>
    <dgm:cxn modelId="{161DF25E-9E4F-4A06-BC57-44E4C212B37E}" type="presOf" srcId="{39E5BD1A-7697-480D-AF05-62291FB200BB}" destId="{D84DBFB5-3096-4A82-8230-8CA68CA1D25B}" srcOrd="0" destOrd="0" presId="urn:microsoft.com/office/officeart/2005/8/layout/hierarchy4"/>
    <dgm:cxn modelId="{53D10763-7645-42EB-9010-251345579A20}" type="presOf" srcId="{FB6612AC-1D95-4C9C-93C6-4CACB972D2E4}" destId="{8DFFD97A-9AEF-4864-B315-6337B7C2CD78}" srcOrd="0" destOrd="0" presId="urn:microsoft.com/office/officeart/2005/8/layout/hierarchy4"/>
    <dgm:cxn modelId="{FC059A46-A24F-48AD-A984-B87EFAD69EDC}" srcId="{086FDFD1-8442-4B81-943A-DC2C5B030D04}" destId="{FB6612AC-1D95-4C9C-93C6-4CACB972D2E4}" srcOrd="0" destOrd="0" parTransId="{3FE9A351-7421-4F0E-B3A9-4A58DAEFDF8B}" sibTransId="{738AC0A3-B893-4CB4-8296-289CC3E27B62}"/>
    <dgm:cxn modelId="{6170424B-4642-4ACB-86AD-23E90FDC7B47}" type="presOf" srcId="{CDBA580B-45BC-4A55-BAE0-E568E1D55996}" destId="{AB1443CE-6F53-4DFC-8EC0-89F9B59945CE}" srcOrd="0" destOrd="0" presId="urn:microsoft.com/office/officeart/2005/8/layout/hierarchy4"/>
    <dgm:cxn modelId="{62E17153-6528-46F3-8E3B-D5B9BC1085B0}" type="presOf" srcId="{4E79FDB2-B321-4BF2-B8D2-4FB7E139D93C}" destId="{21DCD897-68E5-47E0-84C2-F87F111F0818}" srcOrd="0" destOrd="0" presId="urn:microsoft.com/office/officeart/2005/8/layout/hierarchy4"/>
    <dgm:cxn modelId="{82D9768F-B840-47B1-9273-237301DA4136}" srcId="{FB190044-4FF7-4392-817F-69402EEA68FC}" destId="{4E79FDB2-B321-4BF2-B8D2-4FB7E139D93C}" srcOrd="0" destOrd="0" parTransId="{C3482DB0-6C95-4809-9434-3F24A22F4906}" sibTransId="{A4B666E1-F16E-4DA7-BE9F-65E283D3900D}"/>
    <dgm:cxn modelId="{0613DD9D-BA8B-4E03-9782-8C636371F340}" srcId="{39E5BD1A-7697-480D-AF05-62291FB200BB}" destId="{FB190044-4FF7-4392-817F-69402EEA68FC}" srcOrd="0" destOrd="0" parTransId="{C1AC15D3-071D-4BBE-8F9D-1AE355A6E023}" sibTransId="{3AC640C4-52DF-4B38-8B66-B18FA190EE48}"/>
    <dgm:cxn modelId="{E2B809AA-3AA0-41DE-8A81-A43C7D97E5FC}" srcId="{4E79FDB2-B321-4BF2-B8D2-4FB7E139D93C}" destId="{CDBA580B-45BC-4A55-BAE0-E568E1D55996}" srcOrd="0" destOrd="0" parTransId="{3244F0FD-E2AB-424C-B3F9-4E600A4E7EF1}" sibTransId="{27DD9028-63F2-4511-83D6-4D896A206D2D}"/>
    <dgm:cxn modelId="{E1167BC0-AE1E-4499-9266-E40106414BBF}" srcId="{4E79FDB2-B321-4BF2-B8D2-4FB7E139D93C}" destId="{845FFDEC-89A3-43E1-AEC1-BBEFA5795B3C}" srcOrd="1" destOrd="0" parTransId="{F1AC5AD1-5A19-48CC-81A4-B6FC9254ECF7}" sibTransId="{3D33A4AB-666C-4D8E-960E-C3CC6A0E2E10}"/>
    <dgm:cxn modelId="{7EF691D1-F95C-4CDD-A6FD-4E271F8344F7}" type="presOf" srcId="{FB190044-4FF7-4392-817F-69402EEA68FC}" destId="{52E7A8BF-03D6-4FDE-9FFB-96E38B4AADC4}" srcOrd="0" destOrd="0" presId="urn:microsoft.com/office/officeart/2005/8/layout/hierarchy4"/>
    <dgm:cxn modelId="{EFFDAC8D-0BDE-441D-8DAF-E997B302A7B5}" type="presParOf" srcId="{D84DBFB5-3096-4A82-8230-8CA68CA1D25B}" destId="{CBAF92BA-D220-4313-BBF8-C63499E9B73E}" srcOrd="0" destOrd="0" presId="urn:microsoft.com/office/officeart/2005/8/layout/hierarchy4"/>
    <dgm:cxn modelId="{6BBBA049-9BAC-4964-9C43-1D517C8628CC}" type="presParOf" srcId="{CBAF92BA-D220-4313-BBF8-C63499E9B73E}" destId="{52E7A8BF-03D6-4FDE-9FFB-96E38B4AADC4}" srcOrd="0" destOrd="0" presId="urn:microsoft.com/office/officeart/2005/8/layout/hierarchy4"/>
    <dgm:cxn modelId="{A839DDC7-0FCF-4095-92FE-297B3FD746F9}" type="presParOf" srcId="{CBAF92BA-D220-4313-BBF8-C63499E9B73E}" destId="{96E8C903-82ED-4F89-9F81-48AD0649C9EF}" srcOrd="1" destOrd="0" presId="urn:microsoft.com/office/officeart/2005/8/layout/hierarchy4"/>
    <dgm:cxn modelId="{3C39728C-6251-4A81-B123-95E744A8AA17}" type="presParOf" srcId="{CBAF92BA-D220-4313-BBF8-C63499E9B73E}" destId="{890232C3-6B73-46BE-8FDD-DB61256AEFED}" srcOrd="2" destOrd="0" presId="urn:microsoft.com/office/officeart/2005/8/layout/hierarchy4"/>
    <dgm:cxn modelId="{50F06AFD-59EC-49F0-9EF7-E69F81EF4515}" type="presParOf" srcId="{890232C3-6B73-46BE-8FDD-DB61256AEFED}" destId="{273E0663-1CD7-459B-921B-410E77005FA5}" srcOrd="0" destOrd="0" presId="urn:microsoft.com/office/officeart/2005/8/layout/hierarchy4"/>
    <dgm:cxn modelId="{77AD1428-EA0A-4D1B-AA40-E183082016ED}" type="presParOf" srcId="{273E0663-1CD7-459B-921B-410E77005FA5}" destId="{21DCD897-68E5-47E0-84C2-F87F111F0818}" srcOrd="0" destOrd="0" presId="urn:microsoft.com/office/officeart/2005/8/layout/hierarchy4"/>
    <dgm:cxn modelId="{F7094FCF-9943-4B13-8341-76D096537FB7}" type="presParOf" srcId="{273E0663-1CD7-459B-921B-410E77005FA5}" destId="{7C928860-5C5E-42B2-91B3-A3B307C30F4A}" srcOrd="1" destOrd="0" presId="urn:microsoft.com/office/officeart/2005/8/layout/hierarchy4"/>
    <dgm:cxn modelId="{D47D6094-BF18-4913-A31E-E83BD7EB5F31}" type="presParOf" srcId="{273E0663-1CD7-459B-921B-410E77005FA5}" destId="{46157A68-2DBD-42B4-BB55-EBC370F0CA24}" srcOrd="2" destOrd="0" presId="urn:microsoft.com/office/officeart/2005/8/layout/hierarchy4"/>
    <dgm:cxn modelId="{9365DF52-04F1-417F-B50F-9C3A654A24C1}" type="presParOf" srcId="{46157A68-2DBD-42B4-BB55-EBC370F0CA24}" destId="{5720FA57-54D6-439E-985B-87CF5E4C1728}" srcOrd="0" destOrd="0" presId="urn:microsoft.com/office/officeart/2005/8/layout/hierarchy4"/>
    <dgm:cxn modelId="{F54ABC37-9E9D-42FC-B46C-907A98970530}" type="presParOf" srcId="{5720FA57-54D6-439E-985B-87CF5E4C1728}" destId="{AB1443CE-6F53-4DFC-8EC0-89F9B59945CE}" srcOrd="0" destOrd="0" presId="urn:microsoft.com/office/officeart/2005/8/layout/hierarchy4"/>
    <dgm:cxn modelId="{A52DF493-BF7C-466F-ADC9-E5BEC60605BA}" type="presParOf" srcId="{5720FA57-54D6-439E-985B-87CF5E4C1728}" destId="{67C9BC74-F77F-451D-AA9B-23BC9E01D87F}" srcOrd="1" destOrd="0" presId="urn:microsoft.com/office/officeart/2005/8/layout/hierarchy4"/>
    <dgm:cxn modelId="{944B81A6-806A-401B-BE99-C3FAC6A356AB}" type="presParOf" srcId="{46157A68-2DBD-42B4-BB55-EBC370F0CA24}" destId="{D0091D10-0179-494E-BF0C-EFF71E4D80F6}" srcOrd="1" destOrd="0" presId="urn:microsoft.com/office/officeart/2005/8/layout/hierarchy4"/>
    <dgm:cxn modelId="{67081517-5448-4996-B7EF-B2F671E8B5AF}" type="presParOf" srcId="{46157A68-2DBD-42B4-BB55-EBC370F0CA24}" destId="{87A3949B-C312-4570-B007-4FCB6E4D676B}" srcOrd="2" destOrd="0" presId="urn:microsoft.com/office/officeart/2005/8/layout/hierarchy4"/>
    <dgm:cxn modelId="{BE3D38C6-780C-43E6-BA58-C6B0972F6A75}" type="presParOf" srcId="{87A3949B-C312-4570-B007-4FCB6E4D676B}" destId="{BF4C73D6-F81A-4A3E-AFFA-8461DAC147D2}" srcOrd="0" destOrd="0" presId="urn:microsoft.com/office/officeart/2005/8/layout/hierarchy4"/>
    <dgm:cxn modelId="{20AA44E7-4212-4B1C-87D3-CD0F494DA184}" type="presParOf" srcId="{87A3949B-C312-4570-B007-4FCB6E4D676B}" destId="{2350B45B-CC6F-4C4F-9F25-2C97F12587C4}" srcOrd="1" destOrd="0" presId="urn:microsoft.com/office/officeart/2005/8/layout/hierarchy4"/>
    <dgm:cxn modelId="{4923ECA1-BA59-46F9-9B0E-1A3DE87011BA}" type="presParOf" srcId="{890232C3-6B73-46BE-8FDD-DB61256AEFED}" destId="{3983D5F6-CE35-42AB-A47E-D436113826A9}" srcOrd="1" destOrd="0" presId="urn:microsoft.com/office/officeart/2005/8/layout/hierarchy4"/>
    <dgm:cxn modelId="{9B9E57B2-F418-4EAF-BDB4-D7C64C66C778}" type="presParOf" srcId="{890232C3-6B73-46BE-8FDD-DB61256AEFED}" destId="{CCE38EB9-DC08-49D7-ACF3-F93D9FCADA0D}" srcOrd="2" destOrd="0" presId="urn:microsoft.com/office/officeart/2005/8/layout/hierarchy4"/>
    <dgm:cxn modelId="{8DD53D5C-3904-49CC-9CD6-821FCC749B11}" type="presParOf" srcId="{CCE38EB9-DC08-49D7-ACF3-F93D9FCADA0D}" destId="{E750CDBD-7C6D-4A8D-AA47-0A3DDA5C5B6E}" srcOrd="0" destOrd="0" presId="urn:microsoft.com/office/officeart/2005/8/layout/hierarchy4"/>
    <dgm:cxn modelId="{7ACF005A-81A7-4E5D-AA6C-06310AA60721}" type="presParOf" srcId="{CCE38EB9-DC08-49D7-ACF3-F93D9FCADA0D}" destId="{83FEF497-0A6D-48E9-897E-470C1906F384}" srcOrd="1" destOrd="0" presId="urn:microsoft.com/office/officeart/2005/8/layout/hierarchy4"/>
    <dgm:cxn modelId="{0A7A998D-07A3-41F1-A7A1-5D50937F6D74}" type="presParOf" srcId="{CCE38EB9-DC08-49D7-ACF3-F93D9FCADA0D}" destId="{12694799-E715-488C-ADD5-3EEA333178DD}" srcOrd="2" destOrd="0" presId="urn:microsoft.com/office/officeart/2005/8/layout/hierarchy4"/>
    <dgm:cxn modelId="{7A65D43D-F127-44E4-99CC-8C4845C34F80}" type="presParOf" srcId="{12694799-E715-488C-ADD5-3EEA333178DD}" destId="{300F074E-BA11-4FD7-A0B8-8C192A442085}" srcOrd="0" destOrd="0" presId="urn:microsoft.com/office/officeart/2005/8/layout/hierarchy4"/>
    <dgm:cxn modelId="{A14A4746-18C7-45D1-811D-365CE873C51F}" type="presParOf" srcId="{300F074E-BA11-4FD7-A0B8-8C192A442085}" destId="{8DFFD97A-9AEF-4864-B315-6337B7C2CD78}" srcOrd="0" destOrd="0" presId="urn:microsoft.com/office/officeart/2005/8/layout/hierarchy4"/>
    <dgm:cxn modelId="{7C6E0174-116E-4426-AF6B-5F10889D1BB3}" type="presParOf" srcId="{300F074E-BA11-4FD7-A0B8-8C192A442085}" destId="{95AACBD1-4ACB-4857-B505-7DF0A6F691D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E9B71-4CE0-4E39-A135-E3CBD1525E27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1F270-66DC-4152-BE12-800F97D17ED4}">
      <dsp:nvSpPr>
        <dsp:cNvPr id="0" name=""/>
        <dsp:cNvSpPr/>
      </dsp:nvSpPr>
      <dsp:spPr>
        <a:xfrm>
          <a:off x="1441688" y="360467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b="1" kern="1200" dirty="0">
              <a:solidFill>
                <a:schemeClr val="bg1"/>
              </a:solidFill>
            </a:rPr>
            <a:t>價值鍵</a:t>
          </a:r>
        </a:p>
      </dsp:txBody>
      <dsp:txXfrm>
        <a:off x="1519059" y="437838"/>
        <a:ext cx="1430218" cy="1430218"/>
      </dsp:txXfrm>
    </dsp:sp>
    <dsp:sp modelId="{1863A199-52C3-457D-9969-AB0FD58111AD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b="1" kern="1200" dirty="0">
              <a:solidFill>
                <a:schemeClr val="bg1"/>
              </a:solidFill>
            </a:rPr>
            <a:t>指示</a:t>
          </a:r>
        </a:p>
      </dsp:txBody>
      <dsp:txXfrm>
        <a:off x="3186331" y="463451"/>
        <a:ext cx="1430218" cy="1430218"/>
      </dsp:txXfrm>
    </dsp:sp>
    <dsp:sp modelId="{7C3552D1-BCAB-42DD-A543-8D3BD183060D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b="1" kern="1200" dirty="0">
              <a:solidFill>
                <a:schemeClr val="bg1"/>
              </a:solidFill>
            </a:rPr>
            <a:t>視覺化</a:t>
          </a:r>
        </a:p>
      </dsp:txBody>
      <dsp:txXfrm>
        <a:off x="1479451" y="2170331"/>
        <a:ext cx="1430218" cy="1430218"/>
      </dsp:txXfrm>
    </dsp:sp>
    <dsp:sp modelId="{1503074D-71DC-4924-93EA-C9E6C3DC3E2A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b="1" kern="1200" dirty="0">
              <a:solidFill>
                <a:schemeClr val="bg1"/>
              </a:solidFill>
            </a:rPr>
            <a:t>引導應用</a:t>
          </a:r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7A8BF-03D6-4FDE-9FFB-96E38B4AADC4}">
      <dsp:nvSpPr>
        <dsp:cNvPr id="0" name=""/>
        <dsp:cNvSpPr/>
      </dsp:nvSpPr>
      <dsp:spPr>
        <a:xfrm>
          <a:off x="1888" y="28599"/>
          <a:ext cx="8227711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b="1" kern="1200" dirty="0">
              <a:solidFill>
                <a:schemeClr val="bg1"/>
              </a:solidFill>
            </a:rPr>
            <a:t>產品開發</a:t>
          </a:r>
        </a:p>
      </dsp:txBody>
      <dsp:txXfrm>
        <a:off x="43249" y="69960"/>
        <a:ext cx="8144989" cy="1329431"/>
      </dsp:txXfrm>
    </dsp:sp>
    <dsp:sp modelId="{21DCD897-68E5-47E0-84C2-F87F111F0818}">
      <dsp:nvSpPr>
        <dsp:cNvPr id="0" name=""/>
        <dsp:cNvSpPr/>
      </dsp:nvSpPr>
      <dsp:spPr>
        <a:xfrm>
          <a:off x="0" y="1508377"/>
          <a:ext cx="5374595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b="1" kern="1200" dirty="0">
              <a:solidFill>
                <a:schemeClr val="bg1"/>
              </a:solidFill>
            </a:rPr>
            <a:t>製造</a:t>
          </a:r>
        </a:p>
      </dsp:txBody>
      <dsp:txXfrm>
        <a:off x="41361" y="1549738"/>
        <a:ext cx="5291873" cy="1329431"/>
      </dsp:txXfrm>
    </dsp:sp>
    <dsp:sp modelId="{AB1443CE-6F53-4DFC-8EC0-89F9B59945CE}">
      <dsp:nvSpPr>
        <dsp:cNvPr id="0" name=""/>
        <dsp:cNvSpPr/>
      </dsp:nvSpPr>
      <dsp:spPr>
        <a:xfrm>
          <a:off x="944" y="3112851"/>
          <a:ext cx="2632025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b="1" kern="1200" dirty="0">
              <a:solidFill>
                <a:schemeClr val="bg1"/>
              </a:solidFill>
            </a:rPr>
            <a:t>行銷與銷售</a:t>
          </a:r>
        </a:p>
      </dsp:txBody>
      <dsp:txXfrm>
        <a:off x="42305" y="3154212"/>
        <a:ext cx="2549303" cy="1329431"/>
      </dsp:txXfrm>
    </dsp:sp>
    <dsp:sp modelId="{BF4C73D6-F81A-4A3E-AFFA-8461DAC147D2}">
      <dsp:nvSpPr>
        <dsp:cNvPr id="0" name=""/>
        <dsp:cNvSpPr/>
      </dsp:nvSpPr>
      <dsp:spPr>
        <a:xfrm>
          <a:off x="2743514" y="3112851"/>
          <a:ext cx="2632025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b="1" kern="1200" dirty="0">
              <a:solidFill>
                <a:schemeClr val="bg1"/>
              </a:solidFill>
            </a:rPr>
            <a:t>售後服務</a:t>
          </a:r>
        </a:p>
      </dsp:txBody>
      <dsp:txXfrm>
        <a:off x="2784875" y="3154212"/>
        <a:ext cx="2549303" cy="1329431"/>
      </dsp:txXfrm>
    </dsp:sp>
    <dsp:sp modelId="{E750CDBD-7C6D-4A8D-AA47-0A3DDA5C5B6E}">
      <dsp:nvSpPr>
        <dsp:cNvPr id="0" name=""/>
        <dsp:cNvSpPr/>
      </dsp:nvSpPr>
      <dsp:spPr>
        <a:xfrm>
          <a:off x="5596630" y="1556904"/>
          <a:ext cx="2632025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b="1" kern="1200" dirty="0">
              <a:solidFill>
                <a:schemeClr val="bg1"/>
              </a:solidFill>
            </a:rPr>
            <a:t>物流</a:t>
          </a:r>
        </a:p>
      </dsp:txBody>
      <dsp:txXfrm>
        <a:off x="5637991" y="1598265"/>
        <a:ext cx="2549303" cy="1329431"/>
      </dsp:txXfrm>
    </dsp:sp>
    <dsp:sp modelId="{8DFFD97A-9AEF-4864-B315-6337B7C2CD78}">
      <dsp:nvSpPr>
        <dsp:cNvPr id="0" name=""/>
        <dsp:cNvSpPr/>
      </dsp:nvSpPr>
      <dsp:spPr>
        <a:xfrm>
          <a:off x="5596630" y="3112851"/>
          <a:ext cx="2632025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b="1" kern="1200" dirty="0">
              <a:solidFill>
                <a:schemeClr val="bg1"/>
              </a:solidFill>
            </a:rPr>
            <a:t>人力資源</a:t>
          </a:r>
        </a:p>
      </dsp:txBody>
      <dsp:txXfrm>
        <a:off x="5637991" y="3154212"/>
        <a:ext cx="2549303" cy="1329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B9FC4-C1F4-49B2-B760-BF88578A8410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65F2C-F441-46AF-BE0F-9126FB7740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42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https://youtu.be/w6esu5LhGg0</a:t>
            </a:r>
          </a:p>
          <a:p>
            <a:endParaRPr lang="en-US" altLang="zh-TW" dirty="0"/>
          </a:p>
          <a:p>
            <a:r>
              <a:rPr lang="en-US" altLang="zh-TW"/>
              <a:t>https://youtu.be/Si3PMZxbpTg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65F2C-F441-46AF-BE0F-9126FB77406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22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48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13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9222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335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7506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452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658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42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18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79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06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47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47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678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26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0C3CA-FA67-455F-A51D-C9B609C149B9}" type="datetimeFigureOut">
              <a:rPr lang="zh-TW" altLang="en-US" smtClean="0"/>
              <a:t>2017/12/27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9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Si3PMZxbpTg" TargetMode="External"/><Relationship Id="rId4" Type="http://schemas.openxmlformats.org/officeDocument/2006/relationships/hyperlink" Target="https://youtu.be/w6esu5LhGg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8kBWyVtZPc#t=4m55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9BD9D2-62BB-4AA0-822E-34D70B335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哈佛商業評論：擴增實境的產業與衝擊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E604C7-218B-40FF-BAD1-7F119B56C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組員： 謝嘉瑋 張佩怡 張嘉玲 林庭鈺 王精美</a:t>
            </a:r>
          </a:p>
        </p:txBody>
      </p:sp>
    </p:spTree>
    <p:extLst>
      <p:ext uri="{BB962C8B-B14F-4D97-AF65-F5344CB8AC3E}">
        <p14:creationId xmlns:p14="http://schemas.microsoft.com/office/powerpoint/2010/main" val="2024420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989"/>
          <a:ext cx="9144000" cy="6866989"/>
          <a:chOff x="0" y="8989"/>
          <a:chExt cx="9144000" cy="686698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68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989"/>
          <a:ext cx="9144000" cy="6866989"/>
          <a:chOff x="0" y="8989"/>
          <a:chExt cx="9144000" cy="686698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3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989"/>
          <a:ext cx="9144000" cy="6866989"/>
          <a:chOff x="0" y="8989"/>
          <a:chExt cx="9144000" cy="686698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989"/>
          <a:ext cx="9144000" cy="6866989"/>
          <a:chOff x="0" y="8989"/>
          <a:chExt cx="9144000" cy="686698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989"/>
          <a:ext cx="9144000" cy="6866989"/>
          <a:chOff x="0" y="8989"/>
          <a:chExt cx="9144000" cy="686698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7BA9C7E-5CB0-4DB5-8FE1-9381C12FE45D}"/>
              </a:ext>
            </a:extLst>
          </p:cNvPr>
          <p:cNvSpPr txBox="1"/>
          <p:nvPr/>
        </p:nvSpPr>
        <p:spPr>
          <a:xfrm>
            <a:off x="1401599" y="2765609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linkClick r:id="rId4"/>
              </a:rPr>
              <a:t>　　　　　　　　　　　　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797F78-2C5F-4F0C-9E9D-5565BA52A93A}"/>
              </a:ext>
            </a:extLst>
          </p:cNvPr>
          <p:cNvSpPr txBox="1"/>
          <p:nvPr/>
        </p:nvSpPr>
        <p:spPr>
          <a:xfrm>
            <a:off x="1401599" y="451941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hlinkClick r:id="rId5"/>
              </a:rPr>
              <a:t>　　　　　　　　　　　　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924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71665" y="2133600"/>
            <a:ext cx="7080795" cy="377762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pPr marL="0" indent="0">
              <a:buNone/>
            </a:pPr>
            <a:r>
              <a:rPr lang="zh-TW" altLang="en-US" sz="4400" dirty="0"/>
              <a:t>擴增實境的滲透率持續增加，加上它作為人類與智慧連網產品技術介面的力量，引發一些新的策略問題。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389786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65909" y="2348880"/>
            <a:ext cx="6686550" cy="3562342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600" dirty="0"/>
              <a:t>什麼是策略</a:t>
            </a: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如何將營運效能提升是策略嗎</a:t>
            </a:r>
            <a:r>
              <a:rPr lang="en-US" altLang="zh-TW" sz="3600" dirty="0"/>
              <a:t>?</a:t>
            </a:r>
          </a:p>
          <a:p>
            <a:pPr marL="0" indent="0">
              <a:buNone/>
            </a:pPr>
            <a:r>
              <a:rPr lang="zh-TW" altLang="en-US" sz="3600" dirty="0"/>
              <a:t>策略定位的本質是</a:t>
            </a:r>
            <a:r>
              <a:rPr lang="en-US" altLang="zh-TW" sz="3600" dirty="0"/>
              <a:t>?</a:t>
            </a:r>
          </a:p>
          <a:p>
            <a:pPr marL="0" indent="0">
              <a:buNone/>
            </a:pPr>
            <a:r>
              <a:rPr lang="zh-TW" altLang="en-US" sz="3600" dirty="0"/>
              <a:t>策略定位通常以多久期間做考量</a:t>
            </a:r>
            <a:r>
              <a:rPr lang="en-US" altLang="zh-TW" sz="3600" dirty="0"/>
              <a:t>?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1973042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75662" y="1413164"/>
            <a:ext cx="6776799" cy="449805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  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3600" dirty="0"/>
              <a:t>舉例 </a:t>
            </a:r>
            <a:r>
              <a:rPr lang="en-US" altLang="zh-TW" sz="3600" dirty="0"/>
              <a:t>:</a:t>
            </a:r>
            <a:r>
              <a:rPr lang="zh-TW" altLang="en-US" sz="3600" dirty="0"/>
              <a:t> </a:t>
            </a:r>
            <a:r>
              <a:rPr lang="en-US" altLang="zh-TW" sz="3600" dirty="0"/>
              <a:t>IKEA</a:t>
            </a:r>
            <a:r>
              <a:rPr lang="zh-TW" altLang="en-US" sz="3600" dirty="0"/>
              <a:t> 宜家家居</a:t>
            </a:r>
            <a:endParaRPr lang="en-US" altLang="zh-TW" sz="3600" dirty="0"/>
          </a:p>
          <a:p>
            <a:pPr marL="0" indent="0">
              <a:buNone/>
            </a:pPr>
            <a:endParaRPr lang="en-US" altLang="zh-TW" sz="3600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02" y="2734887"/>
            <a:ext cx="6447396" cy="306419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423528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1" y="2133600"/>
            <a:ext cx="6120679" cy="377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4254827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9696" y="1484784"/>
            <a:ext cx="6984776" cy="4426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捲尺也會受新科技威脅嗎？</a:t>
            </a:r>
            <a:endParaRPr lang="en-US" altLang="zh-TW" sz="3600" dirty="0"/>
          </a:p>
          <a:p>
            <a:pPr marL="0" indent="0">
              <a:buNone/>
            </a:pPr>
            <a:r>
              <a:rPr lang="en-US" altLang="zh-TW" sz="3600" dirty="0" err="1"/>
              <a:t>ARKit</a:t>
            </a:r>
            <a:r>
              <a:rPr lang="en-US" altLang="zh-TW" sz="3600" dirty="0"/>
              <a:t> </a:t>
            </a:r>
            <a:r>
              <a:rPr lang="zh-TW" altLang="en-US" sz="3600" dirty="0"/>
              <a:t>讓你用 </a:t>
            </a:r>
            <a:r>
              <a:rPr lang="en-US" altLang="zh-TW" sz="3600" dirty="0"/>
              <a:t>iPhone </a:t>
            </a:r>
            <a:r>
              <a:rPr lang="zh-TW" altLang="en-US" sz="3600" dirty="0"/>
              <a:t>就能量長度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839969"/>
            <a:ext cx="5945460" cy="36487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305933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3939" y="593489"/>
            <a:ext cx="8754534" cy="1016000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AR BLANCA" panose="02000000000000000000" pitchFamily="2" charset="0"/>
              </a:rPr>
              <a:t>What is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擴增實境</a:t>
            </a:r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700" dirty="0"/>
              <a:t>Augmented Reality</a:t>
            </a:r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82132" y="2387599"/>
            <a:ext cx="10244667" cy="3945467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AR</a:t>
            </a:r>
            <a:r>
              <a:rPr lang="zh-TW" altLang="zh-TW" sz="4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是由</a:t>
            </a:r>
            <a:r>
              <a:rPr lang="en-US" altLang="zh-TW" sz="4000" dirty="0">
                <a:solidFill>
                  <a:srgbClr val="00B0F0"/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VR</a:t>
            </a:r>
            <a:r>
              <a:rPr lang="zh-TW" altLang="zh-TW" sz="4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所衍生出來的一種技術，它是一種將</a:t>
            </a:r>
            <a:r>
              <a:rPr lang="zh-TW" altLang="zh-TW" sz="4000" dirty="0">
                <a:solidFill>
                  <a:srgbClr val="7030A0"/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虛擬資訊擴增到現實空間中的技術</a:t>
            </a:r>
            <a:r>
              <a:rPr lang="zh-TW" altLang="zh-TW" sz="4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，它所強調的不是要取代現實空間，而是在現實空間中添加一個虛擬物件，藉由攝影機的辨識技術與電腦程式的結合，當設定好的圖片出現在鏡頭裡面，就會出現對應的虛擬物件。</a:t>
            </a: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461205" y="270934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會資三</a:t>
            </a:r>
            <a:r>
              <a:rPr lang="en-US" altLang="zh-TW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A</a:t>
            </a:r>
          </a:p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王精美</a:t>
            </a:r>
          </a:p>
        </p:txBody>
      </p:sp>
    </p:spTree>
    <p:extLst>
      <p:ext uri="{BB962C8B-B14F-4D97-AF65-F5344CB8AC3E}">
        <p14:creationId xmlns:p14="http://schemas.microsoft.com/office/powerpoint/2010/main" val="326275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2142321"/>
            <a:ext cx="6686550" cy="3760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1930934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9B2BC5B-41E8-4C51-97B1-3DB05D2BA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8640"/>
            <a:ext cx="8229600" cy="792088"/>
          </a:xfrm>
        </p:spPr>
        <p:txBody>
          <a:bodyPr/>
          <a:lstStyle/>
          <a:p>
            <a:r>
              <a:rPr lang="zh-TW" altLang="en-US" dirty="0"/>
              <a:t>擴增實境與和價值鍵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F2D76361-DF50-48F1-851B-273D078A33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5451" y="1052737"/>
            <a:ext cx="8229600" cy="5073427"/>
          </a:xfrm>
        </p:spPr>
        <p:txBody>
          <a:bodyPr/>
          <a:lstStyle/>
          <a:p>
            <a:r>
              <a:rPr lang="zh-TW" altLang="en-US" sz="2600" dirty="0"/>
              <a:t>擴增實境的影響已涵蓋整個價值鏈，但它在</a:t>
            </a:r>
            <a:r>
              <a:rPr lang="zh-TW" altLang="en-US" sz="2600" dirty="0">
                <a:solidFill>
                  <a:srgbClr val="FF0000"/>
                </a:solidFill>
              </a:rPr>
              <a:t>部分領域的進展較佳</a:t>
            </a:r>
            <a:r>
              <a:rPr lang="zh-TW" altLang="en-US" sz="2600" dirty="0"/>
              <a:t>。整體來說，</a:t>
            </a:r>
            <a:r>
              <a:rPr lang="zh-TW" altLang="en-US" sz="2600" dirty="0">
                <a:solidFill>
                  <a:srgbClr val="FF0000"/>
                </a:solidFill>
              </a:rPr>
              <a:t>視覺化和指示／引導應用</a:t>
            </a:r>
            <a:r>
              <a:rPr lang="zh-TW" altLang="en-US" sz="2600" dirty="0"/>
              <a:t>，目前對企業營運的影響最大，而互動能力仍在</a:t>
            </a:r>
            <a:r>
              <a:rPr lang="zh-TW" altLang="en-US" sz="2600" dirty="0">
                <a:solidFill>
                  <a:srgbClr val="FF0000"/>
                </a:solidFill>
              </a:rPr>
              <a:t>新興和實測</a:t>
            </a:r>
            <a:r>
              <a:rPr lang="zh-TW" altLang="en-US" sz="2600" dirty="0"/>
              <a:t>階段。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1A1A62-4C6C-42AC-9993-B1E28166652D}"/>
              </a:ext>
            </a:extLst>
          </p:cNvPr>
          <p:cNvSpPr/>
          <p:nvPr/>
        </p:nvSpPr>
        <p:spPr>
          <a:xfrm>
            <a:off x="8976320" y="6126164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張嘉玲</a:t>
            </a:r>
            <a:endParaRPr lang="en-US" altLang="zh-TW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fontAlgn="ctr"/>
            <a:r>
              <a:rPr lang="en-US" altLang="zh-TW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2310602003</a:t>
            </a:r>
            <a:endParaRPr lang="zh-TW" altLang="en-US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9728B492-4559-4E95-9283-84BDC29A7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23265"/>
              </p:ext>
            </p:extLst>
          </p:nvPr>
        </p:nvGraphicFramePr>
        <p:xfrm>
          <a:off x="3048000" y="24928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122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2095B-E03E-45B1-AA61-7AAED554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擴增實境與和價值鍵</a:t>
            </a:r>
            <a:endParaRPr lang="zh-TW" altLang="en-US" dirty="0">
              <a:latin typeface="Bradley Hand ITC" panose="03070402050302030203" pitchFamily="66" charset="0"/>
            </a:endParaRPr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BBF2F2CF-994E-4056-9273-29B08191F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939092"/>
              </p:ext>
            </p:extLst>
          </p:nvPr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B82FD1E0-9B46-4AD0-A29A-33C3874322EB}"/>
              </a:ext>
            </a:extLst>
          </p:cNvPr>
          <p:cNvSpPr/>
          <p:nvPr/>
        </p:nvSpPr>
        <p:spPr>
          <a:xfrm>
            <a:off x="9074727" y="6211670"/>
            <a:ext cx="1565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張嘉玲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fontAlgn="ctr"/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2310602003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4293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E0B8FE2-ECFA-4FFE-8445-8A437E738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擴增實境與和價值鍵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EA5EA87-B6B8-4D71-811A-DEE4F06C18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2305" y="1586542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指示和引導</a:t>
            </a:r>
            <a:r>
              <a:rPr lang="zh-TW" altLang="en-US" sz="3200" dirty="0"/>
              <a:t>：農業設備公司</a:t>
            </a:r>
            <a:r>
              <a:rPr lang="en-US" altLang="zh-TW" sz="3200" dirty="0" err="1"/>
              <a:t>Agco</a:t>
            </a:r>
            <a:r>
              <a:rPr lang="zh-TW" altLang="en-US" sz="3200" dirty="0"/>
              <a:t>的一名員工，觀看有關拖拉機液壓堆疊閥的</a:t>
            </a:r>
            <a:r>
              <a:rPr lang="zh-TW" altLang="en-US" sz="3200" dirty="0">
                <a:solidFill>
                  <a:srgbClr val="FF0000"/>
                </a:solidFill>
              </a:rPr>
              <a:t>擴增實境</a:t>
            </a:r>
            <a:r>
              <a:rPr lang="zh-TW" altLang="en-US" sz="3200" dirty="0"/>
              <a:t>工作教學。 </a:t>
            </a:r>
          </a:p>
        </p:txBody>
      </p:sp>
      <p:pic>
        <p:nvPicPr>
          <p:cNvPr id="5125" name="Picture 5" descr="AR0007529_6">
            <a:extLst>
              <a:ext uri="{FF2B5EF4-FFF2-40B4-BE49-F238E27FC236}">
                <a16:creationId xmlns:a16="http://schemas.microsoft.com/office/drawing/2014/main" id="{FE55F3EA-5006-40FC-B926-4B935198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33" y="3283359"/>
            <a:ext cx="61912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604643-2116-487C-BEFB-F19571655CEC}"/>
              </a:ext>
            </a:extLst>
          </p:cNvPr>
          <p:cNvSpPr/>
          <p:nvPr/>
        </p:nvSpPr>
        <p:spPr>
          <a:xfrm>
            <a:off x="9106914" y="6126164"/>
            <a:ext cx="3085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張嘉玲</a:t>
            </a:r>
            <a:endParaRPr lang="en-US" altLang="zh-TW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fontAlgn="ctr"/>
            <a:r>
              <a:rPr lang="en-US" altLang="zh-TW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2310602003</a:t>
            </a:r>
            <a:endParaRPr lang="zh-TW" altLang="en-US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598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8795949-2284-46FD-A361-05A32E3D6A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擴增實境與和價值鍵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87E37F0-46BA-4C0B-82C1-1A61B52AE5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19056" y="1345037"/>
            <a:ext cx="9009356" cy="5184575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視覺化</a:t>
            </a:r>
            <a:r>
              <a:rPr lang="zh-TW" altLang="en-US" sz="2800" dirty="0"/>
              <a:t>：</a:t>
            </a:r>
            <a:r>
              <a:rPr lang="en-US" altLang="zh-TW" sz="2800" dirty="0"/>
              <a:t>Volvo</a:t>
            </a:r>
            <a:r>
              <a:rPr lang="zh-TW" altLang="en-US" sz="2800" dirty="0"/>
              <a:t>與微軟期望未來消費者可以透過微軟的</a:t>
            </a:r>
            <a:r>
              <a:rPr lang="zh-TW" altLang="en-US" sz="2800" dirty="0">
                <a:solidFill>
                  <a:srgbClr val="FF0000"/>
                </a:solidFill>
              </a:rPr>
              <a:t>擴增實境頭戴式裝置</a:t>
            </a:r>
            <a:r>
              <a:rPr lang="en-US" altLang="zh-TW" sz="2800" dirty="0">
                <a:solidFill>
                  <a:srgbClr val="FF0000"/>
                </a:solidFill>
              </a:rPr>
              <a:t>HoloLens</a:t>
            </a:r>
            <a:r>
              <a:rPr lang="zh-TW" altLang="en-US" sz="2800" dirty="0">
                <a:solidFill>
                  <a:srgbClr val="FF0000"/>
                </a:solidFill>
              </a:rPr>
              <a:t>來選購</a:t>
            </a:r>
            <a:r>
              <a:rPr lang="en-US" altLang="zh-TW" sz="2800" dirty="0">
                <a:solidFill>
                  <a:srgbClr val="FF0000"/>
                </a:solidFill>
              </a:rPr>
              <a:t>Volvo</a:t>
            </a:r>
            <a:r>
              <a:rPr lang="zh-TW" altLang="en-US" sz="2800" dirty="0">
                <a:solidFill>
                  <a:srgbClr val="FF0000"/>
                </a:solidFill>
              </a:rPr>
              <a:t>汽車</a:t>
            </a:r>
            <a:r>
              <a:rPr lang="zh-TW" altLang="en-US" sz="2800" dirty="0"/>
              <a:t>，重新改寫購車體驗，此外，也共同合作開發</a:t>
            </a:r>
            <a:r>
              <a:rPr lang="zh-TW" altLang="en-US" sz="2800" dirty="0">
                <a:solidFill>
                  <a:srgbClr val="FF0000"/>
                </a:solidFill>
              </a:rPr>
              <a:t>無人駕駛車</a:t>
            </a:r>
            <a:r>
              <a:rPr lang="zh-TW" altLang="en-US" sz="2800" dirty="0"/>
              <a:t>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885F78-CD33-4B12-B809-B0EC3648F31E}"/>
              </a:ext>
            </a:extLst>
          </p:cNvPr>
          <p:cNvSpPr/>
          <p:nvPr/>
        </p:nvSpPr>
        <p:spPr>
          <a:xfrm>
            <a:off x="9102080" y="6206447"/>
            <a:ext cx="308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張嘉玲</a:t>
            </a:r>
            <a:endParaRPr lang="en-US" altLang="zh-TW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fontAlgn="ctr"/>
            <a:r>
              <a:rPr lang="en-US" altLang="zh-TW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2310602003</a:t>
            </a:r>
            <a:endParaRPr lang="zh-TW" altLang="en-US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Picture 2" descr="http://iknow.stpi.narl.org.tw/Post/Figures/2015/market/mech_11862_20151130.GIF">
            <a:extLst>
              <a:ext uri="{FF2B5EF4-FFF2-40B4-BE49-F238E27FC236}">
                <a16:creationId xmlns:a16="http://schemas.microsoft.com/office/drawing/2014/main" id="{0A73A29B-0BEB-4CC9-852B-4692D20A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20" y="3006390"/>
            <a:ext cx="6264696" cy="352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63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53DE5-0A0F-4B29-AD2F-5D2A374FB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595" y="1271726"/>
            <a:ext cx="8915399" cy="2262781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擴增實境對未來的衝擊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254D46-8988-495E-AD4A-69D040B0ADDD}"/>
              </a:ext>
            </a:extLst>
          </p:cNvPr>
          <p:cNvSpPr/>
          <p:nvPr/>
        </p:nvSpPr>
        <p:spPr>
          <a:xfrm>
            <a:off x="5339455" y="342900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如果我看得更遠，那是因為我站在巨人的肩膀上。</a:t>
            </a:r>
          </a:p>
        </p:txBody>
      </p:sp>
    </p:spTree>
    <p:extLst>
      <p:ext uri="{BB962C8B-B14F-4D97-AF65-F5344CB8AC3E}">
        <p14:creationId xmlns:p14="http://schemas.microsoft.com/office/powerpoint/2010/main" val="72683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9C14D33-FF29-4098-AB1A-1B05264DB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71" y="2567931"/>
            <a:ext cx="1722139" cy="1722139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37F7F4-1531-4C3C-B621-B1AB019D8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9" y="2567930"/>
            <a:ext cx="1722139" cy="17221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EAC150F-801D-4E75-B16B-E93AAB177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87" y="2567930"/>
            <a:ext cx="1722139" cy="17221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652840C-780F-4530-A150-763A5EDD5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45" y="2567930"/>
            <a:ext cx="1722139" cy="1722139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AD3C99EC-688D-4936-851C-0718CAF29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65418" y="624110"/>
            <a:ext cx="9913938" cy="719096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結合未來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585CA63A-9C50-4B1D-8D50-1E3D35C1DB0F}"/>
              </a:ext>
            </a:extLst>
          </p:cNvPr>
          <p:cNvSpPr txBox="1">
            <a:spLocks/>
          </p:cNvSpPr>
          <p:nvPr/>
        </p:nvSpPr>
        <p:spPr>
          <a:xfrm>
            <a:off x="1747735" y="4403324"/>
            <a:ext cx="1992075" cy="549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>
                <a:solidFill>
                  <a:schemeClr val="tx1"/>
                </a:solidFill>
              </a:rPr>
              <a:t>BIG</a:t>
            </a:r>
            <a:r>
              <a:rPr lang="zh-TW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</a:rPr>
              <a:t>DATA</a:t>
            </a:r>
          </a:p>
          <a:p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CCD4CF01-CABC-49D5-93AA-5B83B93324D4}"/>
              </a:ext>
            </a:extLst>
          </p:cNvPr>
          <p:cNvSpPr txBox="1">
            <a:spLocks/>
          </p:cNvSpPr>
          <p:nvPr/>
        </p:nvSpPr>
        <p:spPr>
          <a:xfrm>
            <a:off x="4135060" y="4403324"/>
            <a:ext cx="1992075" cy="719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>
                <a:solidFill>
                  <a:schemeClr val="tx1"/>
                </a:solidFill>
              </a:rPr>
              <a:t>Machine Learning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470CB1B-0ABD-44C0-A0D2-220A7E98086F}"/>
              </a:ext>
            </a:extLst>
          </p:cNvPr>
          <p:cNvSpPr txBox="1">
            <a:spLocks/>
          </p:cNvSpPr>
          <p:nvPr/>
        </p:nvSpPr>
        <p:spPr>
          <a:xfrm>
            <a:off x="6360484" y="4403324"/>
            <a:ext cx="2343239" cy="719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>
                <a:solidFill>
                  <a:schemeClr val="tx1"/>
                </a:solidFill>
              </a:rPr>
              <a:t>Augmented Reality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FF40B070-8083-4858-A689-E83E829FF46E}"/>
              </a:ext>
            </a:extLst>
          </p:cNvPr>
          <p:cNvSpPr txBox="1">
            <a:spLocks/>
          </p:cNvSpPr>
          <p:nvPr/>
        </p:nvSpPr>
        <p:spPr>
          <a:xfrm>
            <a:off x="8774745" y="4412201"/>
            <a:ext cx="2343239" cy="719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>
                <a:solidFill>
                  <a:schemeClr val="tx1"/>
                </a:solidFill>
              </a:rPr>
              <a:t>Automation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79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13297-6F65-4B87-941B-0B44D00C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1"/>
            <a:ext cx="8911687" cy="128089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誠如美美所言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C81265B-18C8-4C12-B2FE-175372ACA5D9}"/>
              </a:ext>
            </a:extLst>
          </p:cNvPr>
          <p:cNvGrpSpPr/>
          <p:nvPr/>
        </p:nvGrpSpPr>
        <p:grpSpPr>
          <a:xfrm>
            <a:off x="1853459" y="1484050"/>
            <a:ext cx="4067947" cy="2564346"/>
            <a:chOff x="4308381" y="1230256"/>
            <a:chExt cx="3945378" cy="252985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4C02729-2BBD-433B-8823-557E4E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381" y="1230256"/>
              <a:ext cx="3945378" cy="2299415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F8AD3D9-C458-4592-943C-27649881D6E8}"/>
                </a:ext>
              </a:extLst>
            </p:cNvPr>
            <p:cNvSpPr txBox="1"/>
            <p:nvPr/>
          </p:nvSpPr>
          <p:spPr>
            <a:xfrm>
              <a:off x="4510417" y="3395747"/>
              <a:ext cx="2980571" cy="364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DD396CD-CCB4-4E48-85B9-5758CE538132}"/>
              </a:ext>
            </a:extLst>
          </p:cNvPr>
          <p:cNvGrpSpPr/>
          <p:nvPr/>
        </p:nvGrpSpPr>
        <p:grpSpPr>
          <a:xfrm>
            <a:off x="6993630" y="1484050"/>
            <a:ext cx="4067947" cy="2466513"/>
            <a:chOff x="4562475" y="3863127"/>
            <a:chExt cx="3818468" cy="299487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028D6F4-28A3-489A-8090-1084BA65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2475" y="3863127"/>
              <a:ext cx="1685925" cy="299487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97B8C93-F32D-41FA-9582-B98E4E72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594" y="3888507"/>
              <a:ext cx="1657349" cy="2944111"/>
            </a:xfrm>
            <a:prstGeom prst="rect">
              <a:avLst/>
            </a:prstGeom>
          </p:spPr>
        </p:pic>
        <p:sp>
          <p:nvSpPr>
            <p:cNvPr id="10" name="向右箭號 5">
              <a:extLst>
                <a:ext uri="{FF2B5EF4-FFF2-40B4-BE49-F238E27FC236}">
                  <a16:creationId xmlns:a16="http://schemas.microsoft.com/office/drawing/2014/main" id="{08BE3C88-F4B3-461B-95C2-6E59EAF21010}"/>
                </a:ext>
              </a:extLst>
            </p:cNvPr>
            <p:cNvSpPr/>
            <p:nvPr/>
          </p:nvSpPr>
          <p:spPr>
            <a:xfrm>
              <a:off x="6096000" y="4968605"/>
              <a:ext cx="669262" cy="391958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7DD6D67E-4680-41B4-A2C8-86AE8C6E1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76" y="4410648"/>
            <a:ext cx="4067930" cy="228543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2579774-0B65-40A5-847A-2D22D62E6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04" y="4404550"/>
            <a:ext cx="4067930" cy="23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9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3F0AEA5-D40D-47EF-874D-1568977B9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19335" y="1653919"/>
            <a:ext cx="6797347" cy="4249731"/>
          </a:xfrm>
        </p:spPr>
        <p:txBody>
          <a:bodyPr>
            <a:noAutofit/>
          </a:bodyPr>
          <a:lstStyle/>
          <a:p>
            <a:r>
              <a:rPr lang="zh-TW" altLang="en-US" sz="20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3538489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BFAFD34-5FE8-40A3-8B23-ED9C56AB18EA}"/>
              </a:ext>
            </a:extLst>
          </p:cNvPr>
          <p:cNvSpPr txBox="1">
            <a:spLocks noChangeArrowheads="1"/>
          </p:cNvSpPr>
          <p:nvPr/>
        </p:nvSpPr>
        <p:spPr>
          <a:xfrm>
            <a:off x="2530136" y="1769329"/>
            <a:ext cx="7803472" cy="4249731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0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機器？</a:t>
            </a:r>
          </a:p>
        </p:txBody>
      </p:sp>
    </p:spTree>
    <p:extLst>
      <p:ext uri="{BB962C8B-B14F-4D97-AF65-F5344CB8AC3E}">
        <p14:creationId xmlns:p14="http://schemas.microsoft.com/office/powerpoint/2010/main" val="105519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2434">
            <a:off x="6028663" y="1881254"/>
            <a:ext cx="5376613" cy="35720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375535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7000" dirty="0">
                <a:solidFill>
                  <a:srgbClr val="0070C0"/>
                </a:solidFill>
                <a:latin typeface="AR BLANCA" panose="02000000000000000000" pitchFamily="2" charset="0"/>
              </a:rPr>
              <a:t>AR</a:t>
            </a:r>
            <a:r>
              <a:rPr lang="zh-TW" altLang="en-US" sz="7000" dirty="0">
                <a:latin typeface="標楷體" panose="03000509000000000000" pitchFamily="65" charset="-120"/>
                <a:ea typeface="標楷體" panose="03000509000000000000" pitchFamily="65" charset="-120"/>
              </a:rPr>
              <a:t>的元素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98158"/>
            <a:ext cx="10515600" cy="3796242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將</a:t>
            </a:r>
            <a:r>
              <a:rPr lang="zh-TW" altLang="en-US" sz="6000" dirty="0">
                <a:solidFill>
                  <a:srgbClr val="0070C0"/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虛擬物</a:t>
            </a:r>
            <a:r>
              <a:rPr lang="zh-TW" altLang="en-US" sz="6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與</a:t>
            </a:r>
            <a:r>
              <a:rPr lang="zh-TW" altLang="en-US" sz="6000" dirty="0">
                <a:solidFill>
                  <a:srgbClr val="0070C0"/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現實</a:t>
            </a:r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結合</a:t>
            </a:r>
            <a:endParaRPr lang="en-US" altLang="zh-TW" sz="6000" dirty="0">
              <a:solidFill>
                <a:schemeClr val="accent4">
                  <a:lumMod val="60000"/>
                  <a:lumOff val="40000"/>
                </a:schemeClr>
              </a:solidFill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r>
              <a:rPr lang="zh-TW" altLang="en-US" sz="6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即時互動</a:t>
            </a:r>
            <a:endParaRPr lang="en-US" altLang="zh-TW" sz="6000" dirty="0"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r>
              <a:rPr lang="zh-TW" altLang="en-US" sz="6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三維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461205" y="270934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會資三</a:t>
            </a:r>
            <a:r>
              <a:rPr lang="en-US" altLang="zh-TW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A</a:t>
            </a:r>
          </a:p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王精美</a:t>
            </a:r>
          </a:p>
        </p:txBody>
      </p:sp>
    </p:spTree>
    <p:extLst>
      <p:ext uri="{BB962C8B-B14F-4D97-AF65-F5344CB8AC3E}">
        <p14:creationId xmlns:p14="http://schemas.microsoft.com/office/powerpoint/2010/main" val="4282254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樹, 室外, 汽車, 地面 的圖片&#10;&#10;產生非常高可信度的描述">
            <a:extLst>
              <a:ext uri="{FF2B5EF4-FFF2-40B4-BE49-F238E27FC236}">
                <a16:creationId xmlns:a16="http://schemas.microsoft.com/office/drawing/2014/main" id="{5670B280-AAEF-48A3-B91E-982EB6EB5F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4" b="27579"/>
          <a:stretch/>
        </p:blipFill>
        <p:spPr>
          <a:xfrm>
            <a:off x="2589211" y="643467"/>
            <a:ext cx="8951825" cy="5571066"/>
          </a:xfrm>
          <a:prstGeom prst="rect">
            <a:avLst/>
          </a:prstGeom>
        </p:spPr>
      </p:pic>
      <p:sp>
        <p:nvSpPr>
          <p:cNvPr id="10" name="Freeform 11">
            <a:extLst>
              <a:ext uri="{FF2B5EF4-FFF2-40B4-BE49-F238E27FC236}">
                <a16:creationId xmlns:a16="http://schemas.microsoft.com/office/drawing/2014/main" id="{7E1C44A2-4B37-4B14-B90B-368A88D05E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846FC4-DCE1-43D2-A469-D0659CD0D7A4}"/>
              </a:ext>
            </a:extLst>
          </p:cNvPr>
          <p:cNvSpPr/>
          <p:nvPr/>
        </p:nvSpPr>
        <p:spPr>
          <a:xfrm rot="899706">
            <a:off x="3593986" y="4947157"/>
            <a:ext cx="1674896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33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9CDB970-A7B1-46E5-8BC9-802F7D8B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9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430531-A210-4034-84FC-3846C5349F2C}"/>
              </a:ext>
            </a:extLst>
          </p:cNvPr>
          <p:cNvSpPr/>
          <p:nvPr/>
        </p:nvSpPr>
        <p:spPr>
          <a:xfrm>
            <a:off x="1712428" y="652053"/>
            <a:ext cx="876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/>
              <a:t>梯度下降法</a:t>
            </a:r>
            <a:r>
              <a:rPr lang="zh-TW" altLang="en-US" sz="3600" dirty="0"/>
              <a:t>（英語：</a:t>
            </a:r>
            <a:r>
              <a:rPr lang="en-US" altLang="zh-TW" sz="3600" dirty="0"/>
              <a:t>Gradient descent</a:t>
            </a:r>
            <a:r>
              <a:rPr lang="zh-TW" altLang="en-US" sz="3600" dirty="0"/>
              <a:t>）</a:t>
            </a:r>
          </a:p>
        </p:txBody>
      </p:sp>
      <p:pic>
        <p:nvPicPr>
          <p:cNvPr id="4" name="圖片 3" descr="一張含有 白色 的圖片&#10;&#10;產生非常高可信度的描述">
            <a:extLst>
              <a:ext uri="{FF2B5EF4-FFF2-40B4-BE49-F238E27FC236}">
                <a16:creationId xmlns:a16="http://schemas.microsoft.com/office/drawing/2014/main" id="{00B069FE-3B2D-4A64-B8CF-1117A82D1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31" y="1307262"/>
            <a:ext cx="8370811" cy="54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0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DA73D36-125F-4CD8-A2F5-D325E10D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4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656E0-119F-409A-9626-3270165F3AC4}"/>
              </a:ext>
            </a:extLst>
          </p:cNvPr>
          <p:cNvSpPr txBox="1">
            <a:spLocks/>
          </p:cNvSpPr>
          <p:nvPr/>
        </p:nvSpPr>
        <p:spPr>
          <a:xfrm>
            <a:off x="1640156" y="65962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智慧物流的衝擊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線上媒體 5">
            <a:hlinkClick r:id="" action="ppaction://media"/>
            <a:extLst>
              <a:ext uri="{FF2B5EF4-FFF2-40B4-BE49-F238E27FC236}">
                <a16:creationId xmlns:a16="http://schemas.microsoft.com/office/drawing/2014/main" id="{CC269BE5-C613-4E67-AAD8-74D0DB1543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0156" y="1345102"/>
            <a:ext cx="10008919" cy="53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23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663DE2-A867-48AC-99BA-36A4AD2392DC}"/>
              </a:ext>
            </a:extLst>
          </p:cNvPr>
          <p:cNvSpPr/>
          <p:nvPr/>
        </p:nvSpPr>
        <p:spPr>
          <a:xfrm>
            <a:off x="7039992" y="3258104"/>
            <a:ext cx="1917577" cy="1012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View</a:t>
            </a:r>
            <a:endParaRPr lang="zh-TW" altLang="en-US" sz="4400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1FCD4387-F463-4770-884F-5F46F4E891F7}"/>
              </a:ext>
            </a:extLst>
          </p:cNvPr>
          <p:cNvCxnSpPr>
            <a:cxnSpLocks/>
          </p:cNvCxnSpPr>
          <p:nvPr/>
        </p:nvCxnSpPr>
        <p:spPr>
          <a:xfrm flipV="1">
            <a:off x="8957569" y="2778708"/>
            <a:ext cx="683580" cy="47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3B8B62D-0F6F-4256-8ACA-97255D5B42CF}"/>
              </a:ext>
            </a:extLst>
          </p:cNvPr>
          <p:cNvCxnSpPr>
            <a:cxnSpLocks/>
          </p:cNvCxnSpPr>
          <p:nvPr/>
        </p:nvCxnSpPr>
        <p:spPr>
          <a:xfrm>
            <a:off x="8957569" y="4270160"/>
            <a:ext cx="870011" cy="38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標題 1">
            <a:extLst>
              <a:ext uri="{FF2B5EF4-FFF2-40B4-BE49-F238E27FC236}">
                <a16:creationId xmlns:a16="http://schemas.microsoft.com/office/drawing/2014/main" id="{B06AB9AC-A19A-46FC-B624-EA6E2576F692}"/>
              </a:ext>
            </a:extLst>
          </p:cNvPr>
          <p:cNvSpPr txBox="1">
            <a:spLocks/>
          </p:cNvSpPr>
          <p:nvPr/>
        </p:nvSpPr>
        <p:spPr>
          <a:xfrm>
            <a:off x="9827580" y="2346376"/>
            <a:ext cx="2123976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實際影像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7EA91BF-C873-4A53-832E-6353C298F629}"/>
              </a:ext>
            </a:extLst>
          </p:cNvPr>
          <p:cNvSpPr txBox="1">
            <a:spLocks/>
          </p:cNvSpPr>
          <p:nvPr/>
        </p:nvSpPr>
        <p:spPr>
          <a:xfrm>
            <a:off x="9827580" y="4315884"/>
            <a:ext cx="2123976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畫面增強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C3593D-E507-415B-9C40-95CA1BAFA45C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>
            <a:off x="6320901" y="3764132"/>
            <a:ext cx="719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4572E20-FEC7-4427-AF26-D0A2A65907DE}"/>
              </a:ext>
            </a:extLst>
          </p:cNvPr>
          <p:cNvSpPr/>
          <p:nvPr/>
        </p:nvSpPr>
        <p:spPr>
          <a:xfrm>
            <a:off x="3364636" y="3258104"/>
            <a:ext cx="2956265" cy="1012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Database</a:t>
            </a:r>
            <a:endParaRPr lang="zh-TW" altLang="en-US" sz="32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4C6CF16-DC2C-4953-B082-B9EDBBEE0D52}"/>
              </a:ext>
            </a:extLst>
          </p:cNvPr>
          <p:cNvCxnSpPr/>
          <p:nvPr/>
        </p:nvCxnSpPr>
        <p:spPr>
          <a:xfrm>
            <a:off x="2364420" y="2346376"/>
            <a:ext cx="991339" cy="91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397683E-D9AC-40BC-88FA-FB31A50E8D08}"/>
              </a:ext>
            </a:extLst>
          </p:cNvPr>
          <p:cNvCxnSpPr/>
          <p:nvPr/>
        </p:nvCxnSpPr>
        <p:spPr>
          <a:xfrm flipV="1">
            <a:off x="2325950" y="4270159"/>
            <a:ext cx="1038686" cy="7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7B27C743-1647-4873-AF31-D5C4DD511DCD}"/>
              </a:ext>
            </a:extLst>
          </p:cNvPr>
          <p:cNvSpPr txBox="1">
            <a:spLocks/>
          </p:cNvSpPr>
          <p:nvPr/>
        </p:nvSpPr>
        <p:spPr>
          <a:xfrm>
            <a:off x="736112" y="1674347"/>
            <a:ext cx="2504237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採集大數據</a:t>
            </a: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2274C0FE-95FD-46FC-B880-07FB555C7E1A}"/>
              </a:ext>
            </a:extLst>
          </p:cNvPr>
          <p:cNvSpPr txBox="1">
            <a:spLocks/>
          </p:cNvSpPr>
          <p:nvPr/>
        </p:nvSpPr>
        <p:spPr>
          <a:xfrm>
            <a:off x="736112" y="4987913"/>
            <a:ext cx="3267717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機器學習演算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8D714C05-C2FD-40DB-94F3-641E4DB07397}"/>
              </a:ext>
            </a:extLst>
          </p:cNvPr>
          <p:cNvSpPr txBox="1">
            <a:spLocks/>
          </p:cNvSpPr>
          <p:nvPr/>
        </p:nvSpPr>
        <p:spPr>
          <a:xfrm>
            <a:off x="3652426" y="2651561"/>
            <a:ext cx="2504237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強大的後盾</a:t>
            </a:r>
          </a:p>
        </p:txBody>
      </p:sp>
    </p:spTree>
    <p:extLst>
      <p:ext uri="{BB962C8B-B14F-4D97-AF65-F5344CB8AC3E}">
        <p14:creationId xmlns:p14="http://schemas.microsoft.com/office/powerpoint/2010/main" val="2008210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D93E4A-4BD4-483D-9B58-4D90D172D517}"/>
              </a:ext>
            </a:extLst>
          </p:cNvPr>
          <p:cNvSpPr/>
          <p:nvPr/>
        </p:nvSpPr>
        <p:spPr>
          <a:xfrm>
            <a:off x="2839892" y="3031269"/>
            <a:ext cx="66479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人工智慧的衝擊</a:t>
            </a:r>
          </a:p>
        </p:txBody>
      </p:sp>
    </p:spTree>
    <p:extLst>
      <p:ext uri="{BB962C8B-B14F-4D97-AF65-F5344CB8AC3E}">
        <p14:creationId xmlns:p14="http://schemas.microsoft.com/office/powerpoint/2010/main" val="3556884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1D9A17A-C573-444C-B719-8E9067F7CA4E}"/>
              </a:ext>
            </a:extLst>
          </p:cNvPr>
          <p:cNvSpPr/>
          <p:nvPr/>
        </p:nvSpPr>
        <p:spPr>
          <a:xfrm>
            <a:off x="1734105" y="70886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Jobs2careers - </a:t>
            </a:r>
            <a:r>
              <a:rPr lang="zh-TW" altLang="en-US" sz="2400" b="1" dirty="0">
                <a:solidFill>
                  <a:srgbClr val="FF0000"/>
                </a:solidFill>
              </a:rPr>
              <a:t>willrobotstakemyjob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B09480-BD6E-4D20-A9E1-F92C202F3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05" y="1540960"/>
            <a:ext cx="8928715" cy="479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9EEFBBC-A317-4841-B5C1-257E8A4D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59" y="1238375"/>
            <a:ext cx="9453951" cy="51447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10D9C3-CAC8-4599-8F4A-2AFB56C40042}"/>
              </a:ext>
            </a:extLst>
          </p:cNvPr>
          <p:cNvSpPr/>
          <p:nvPr/>
        </p:nvSpPr>
        <p:spPr>
          <a:xfrm>
            <a:off x="4154749" y="2272683"/>
            <a:ext cx="1677879" cy="532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31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7004B3-ADF7-4071-86D1-AB7CCE2B89D8}"/>
              </a:ext>
            </a:extLst>
          </p:cNvPr>
          <p:cNvSpPr txBox="1">
            <a:spLocks/>
          </p:cNvSpPr>
          <p:nvPr/>
        </p:nvSpPr>
        <p:spPr>
          <a:xfrm>
            <a:off x="2369604" y="2326380"/>
            <a:ext cx="7857472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68150 x 1246540 = 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84,951,701,000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AD795A55-1866-466E-AC20-91C004D8364F}"/>
              </a:ext>
            </a:extLst>
          </p:cNvPr>
          <p:cNvSpPr txBox="1">
            <a:spLocks/>
          </p:cNvSpPr>
          <p:nvPr/>
        </p:nvSpPr>
        <p:spPr>
          <a:xfrm>
            <a:off x="2307458" y="3387737"/>
            <a:ext cx="8665341" cy="142396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借：產值費損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84,951,701,000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貸：銀行存款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84,951,701,000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7B3283E-F38F-4961-87A9-8A59E8B224CF}"/>
              </a:ext>
            </a:extLst>
          </p:cNvPr>
          <p:cNvSpPr txBox="1">
            <a:spLocks/>
          </p:cNvSpPr>
          <p:nvPr/>
        </p:nvSpPr>
        <p:spPr>
          <a:xfrm>
            <a:off x="2369604" y="4714998"/>
            <a:ext cx="7857472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676C59F-AA62-45FD-956D-0864B8C135A6}"/>
              </a:ext>
            </a:extLst>
          </p:cNvPr>
          <p:cNvSpPr txBox="1">
            <a:spLocks/>
          </p:cNvSpPr>
          <p:nvPr/>
        </p:nvSpPr>
        <p:spPr>
          <a:xfrm>
            <a:off x="2307457" y="4714998"/>
            <a:ext cx="8665341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註：現金這個科目不要亂用 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2017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林祐全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839D25-558A-4AD6-8805-1502BE66CB66}"/>
              </a:ext>
            </a:extLst>
          </p:cNvPr>
          <p:cNvSpPr/>
          <p:nvPr/>
        </p:nvSpPr>
        <p:spPr>
          <a:xfrm>
            <a:off x="1734105" y="7088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每年被取代掉的產值</a:t>
            </a:r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 descr="一張含有 男人 的圖片&#10;&#10;產生非常高可信度的描述">
            <a:extLst>
              <a:ext uri="{FF2B5EF4-FFF2-40B4-BE49-F238E27FC236}">
                <a16:creationId xmlns:a16="http://schemas.microsoft.com/office/drawing/2014/main" id="{E4781795-7A92-448F-BE73-ED21C9CFF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0" y="4003829"/>
            <a:ext cx="1394453" cy="18601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2BEF561-C68B-4290-88E0-D912BAE1F9A8}"/>
              </a:ext>
            </a:extLst>
          </p:cNvPr>
          <p:cNvSpPr/>
          <p:nvPr/>
        </p:nvSpPr>
        <p:spPr>
          <a:xfrm>
            <a:off x="1287261" y="4871728"/>
            <a:ext cx="514905" cy="9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6400" y="62381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可結合</a:t>
            </a:r>
            <a:r>
              <a:rPr lang="en-US" altLang="zh-TW" dirty="0">
                <a:latin typeface="AR BLANCA" panose="02000000000000000000" pitchFamily="2" charset="0"/>
              </a:rPr>
              <a:t>AR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產品列舉</a:t>
            </a:r>
            <a:r>
              <a:rPr lang="zh-TW" altLang="en-US" dirty="0"/>
              <a:t>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sz="5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  <a:hlinkClick r:id="rId2" action="ppaction://hlinksldjump"/>
              </a:rPr>
              <a:t>名信片</a:t>
            </a:r>
            <a:endParaRPr lang="en-US" altLang="zh-TW" sz="5000" dirty="0"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r>
              <a:rPr lang="zh-TW" altLang="en-US" sz="5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  <a:hlinkClick r:id="rId3" action="ppaction://hlinksldjump"/>
              </a:rPr>
              <a:t>手機遊戲</a:t>
            </a:r>
            <a:endParaRPr lang="en-US" altLang="zh-TW" sz="5000" dirty="0"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r>
              <a:rPr lang="zh-TW" altLang="en-US" sz="5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  <a:hlinkClick r:id="rId4" action="ppaction://hlinksldjump"/>
              </a:rPr>
              <a:t>廣告文宣</a:t>
            </a:r>
            <a:endParaRPr lang="en-US" altLang="zh-TW" sz="5000" dirty="0"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r>
              <a:rPr lang="zh-TW" altLang="en-US" sz="5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  <a:hlinkClick r:id="rId5" action="ppaction://hlinksldjump"/>
              </a:rPr>
              <a:t>戶外實品物</a:t>
            </a:r>
            <a:br>
              <a:rPr lang="en-US" altLang="zh-TW" sz="5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</a:br>
            <a:endParaRPr lang="en-US" altLang="zh-TW" sz="5000" dirty="0"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461205" y="270934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會資三</a:t>
            </a:r>
            <a:r>
              <a:rPr lang="en-US" altLang="zh-TW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A</a:t>
            </a:r>
          </a:p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王精美</a:t>
            </a:r>
          </a:p>
        </p:txBody>
      </p:sp>
    </p:spTree>
    <p:extLst>
      <p:ext uri="{BB962C8B-B14F-4D97-AF65-F5344CB8AC3E}">
        <p14:creationId xmlns:p14="http://schemas.microsoft.com/office/powerpoint/2010/main" val="3865207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B230FFD-F8A0-404C-9040-77417B2F8758}"/>
              </a:ext>
            </a:extLst>
          </p:cNvPr>
          <p:cNvSpPr/>
          <p:nvPr/>
        </p:nvSpPr>
        <p:spPr>
          <a:xfrm>
            <a:off x="2839892" y="3031269"/>
            <a:ext cx="66591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機器人稅的議題</a:t>
            </a:r>
          </a:p>
        </p:txBody>
      </p:sp>
    </p:spTree>
    <p:extLst>
      <p:ext uri="{BB962C8B-B14F-4D97-AF65-F5344CB8AC3E}">
        <p14:creationId xmlns:p14="http://schemas.microsoft.com/office/powerpoint/2010/main" val="1502936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男人, 個人, 領帶, 套裝 的圖片&#10;&#10;產生非常高可信度的描述">
            <a:extLst>
              <a:ext uri="{FF2B5EF4-FFF2-40B4-BE49-F238E27FC236}">
                <a16:creationId xmlns:a16="http://schemas.microsoft.com/office/drawing/2014/main" id="{F4EA4515-B8EE-4216-BCD2-A2BF5D6B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94" y="894426"/>
            <a:ext cx="6205611" cy="371951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7E49D19-0FC1-4644-A86D-8D364829BAEE}"/>
              </a:ext>
            </a:extLst>
          </p:cNvPr>
          <p:cNvSpPr/>
          <p:nvPr/>
        </p:nvSpPr>
        <p:spPr>
          <a:xfrm>
            <a:off x="3363553" y="4895579"/>
            <a:ext cx="583525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蓋茲又來了</a:t>
            </a:r>
          </a:p>
        </p:txBody>
      </p:sp>
    </p:spTree>
    <p:extLst>
      <p:ext uri="{BB962C8B-B14F-4D97-AF65-F5344CB8AC3E}">
        <p14:creationId xmlns:p14="http://schemas.microsoft.com/office/powerpoint/2010/main" val="14555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7A95A5-A4DD-4F3D-B25F-7852C43E99EA}"/>
              </a:ext>
            </a:extLst>
          </p:cNvPr>
          <p:cNvSpPr/>
          <p:nvPr/>
        </p:nvSpPr>
        <p:spPr>
          <a:xfrm>
            <a:off x="2539013" y="1473693"/>
            <a:ext cx="76347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若一個工人能在工廠創造 </a:t>
            </a:r>
            <a:r>
              <a:rPr lang="en-US" altLang="zh-TW" sz="4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 </a:t>
            </a:r>
            <a:r>
              <a:rPr lang="zh-TW" altLang="en-US" sz="4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萬美元的價值，他就要交個人所得稅、社會保障稅等。如果機器人替代人類來完成相同的工作，它們就應該依法納稅，而且得和人類交的同樣多。 </a:t>
            </a:r>
            <a:r>
              <a:rPr lang="en-US" altLang="zh-TW" sz="4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蓋茲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5941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BB0B8D-3689-4897-A464-087C59675058}"/>
              </a:ext>
            </a:extLst>
          </p:cNvPr>
          <p:cNvSpPr/>
          <p:nvPr/>
        </p:nvSpPr>
        <p:spPr>
          <a:xfrm>
            <a:off x="2787588" y="3013501"/>
            <a:ext cx="7634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看起來我們隨時會被淘汰？</a:t>
            </a:r>
          </a:p>
        </p:txBody>
      </p:sp>
    </p:spTree>
    <p:extLst>
      <p:ext uri="{BB962C8B-B14F-4D97-AF65-F5344CB8AC3E}">
        <p14:creationId xmlns:p14="http://schemas.microsoft.com/office/powerpoint/2010/main" val="2731571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8254BF-DB17-4D84-BF78-F60D247AF67F}"/>
              </a:ext>
            </a:extLst>
          </p:cNvPr>
          <p:cNvSpPr/>
          <p:nvPr/>
        </p:nvSpPr>
        <p:spPr>
          <a:xfrm>
            <a:off x="2787588" y="3013501"/>
            <a:ext cx="76347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不見然！</a:t>
            </a:r>
          </a:p>
        </p:txBody>
      </p:sp>
    </p:spTree>
    <p:extLst>
      <p:ext uri="{BB962C8B-B14F-4D97-AF65-F5344CB8AC3E}">
        <p14:creationId xmlns:p14="http://schemas.microsoft.com/office/powerpoint/2010/main" val="3555729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8318EDD-37AD-45DE-B0C4-511BE56C5987}"/>
              </a:ext>
            </a:extLst>
          </p:cNvPr>
          <p:cNvSpPr/>
          <p:nvPr/>
        </p:nvSpPr>
        <p:spPr>
          <a:xfrm>
            <a:off x="2068498" y="3167390"/>
            <a:ext cx="87711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Open Sans"/>
              </a:rPr>
              <a:t>「五秒鐘原則」 決定你會不會被機器人取代 </a:t>
            </a:r>
            <a:r>
              <a:rPr lang="en-US" altLang="zh-TW" sz="2800" b="1" dirty="0">
                <a:latin typeface="Open Sans"/>
              </a:rPr>
              <a:t>–</a:t>
            </a:r>
            <a:r>
              <a:rPr lang="zh-TW" altLang="en-US" sz="2800" b="1" dirty="0">
                <a:latin typeface="Open Sans"/>
              </a:rPr>
              <a:t> 李開復</a:t>
            </a:r>
            <a:endParaRPr lang="zh-TW" altLang="en-US" sz="2800" b="1" i="0" dirty="0"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3633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DFC227-E9BF-4BDA-A381-B87F349B93B8}"/>
              </a:ext>
            </a:extLst>
          </p:cNvPr>
          <p:cNvSpPr/>
          <p:nvPr/>
        </p:nvSpPr>
        <p:spPr>
          <a:xfrm>
            <a:off x="3775254" y="2821724"/>
            <a:ext cx="47820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創造力的工作</a:t>
            </a:r>
            <a:endParaRPr lang="en-US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是有愛心的工作</a:t>
            </a:r>
          </a:p>
        </p:txBody>
      </p:sp>
    </p:spTree>
    <p:extLst>
      <p:ext uri="{BB962C8B-B14F-4D97-AF65-F5344CB8AC3E}">
        <p14:creationId xmlns:p14="http://schemas.microsoft.com/office/powerpoint/2010/main" val="1689948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54CC3D-AD9B-4F63-BD7D-092853A7EA75}"/>
              </a:ext>
            </a:extLst>
          </p:cNvPr>
          <p:cNvSpPr/>
          <p:nvPr/>
        </p:nvSpPr>
        <p:spPr>
          <a:xfrm>
            <a:off x="4228015" y="2644170"/>
            <a:ext cx="45253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9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所以</a:t>
            </a:r>
            <a:r>
              <a:rPr lang="en-US" altLang="zh-TW" sz="9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sz="9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717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41D1F5-050D-481C-B1C3-3DAE9F097B78}"/>
              </a:ext>
            </a:extLst>
          </p:cNvPr>
          <p:cNvSpPr/>
          <p:nvPr/>
        </p:nvSpPr>
        <p:spPr>
          <a:xfrm>
            <a:off x="2742505" y="1736869"/>
            <a:ext cx="684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b="1" dirty="0">
                <a:latin typeface="+mj-ea"/>
                <a:ea typeface="+mj-ea"/>
              </a:rPr>
              <a:t>請有愛的幫我們加分吧！</a:t>
            </a:r>
          </a:p>
        </p:txBody>
      </p:sp>
      <p:pic>
        <p:nvPicPr>
          <p:cNvPr id="4" name="圖片 3" descr="一張含有 文字 的圖片&#10;&#10;描述是以高可信度產生">
            <a:extLst>
              <a:ext uri="{FF2B5EF4-FFF2-40B4-BE49-F238E27FC236}">
                <a16:creationId xmlns:a16="http://schemas.microsoft.com/office/drawing/2014/main" id="{CBB84040-9211-45DA-9B5F-B138CD86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90" y="2681057"/>
            <a:ext cx="3527619" cy="3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0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406399" y="152400"/>
            <a:ext cx="10542889" cy="6502400"/>
            <a:chOff x="4308381" y="1230256"/>
            <a:chExt cx="3945378" cy="243333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381" y="1230256"/>
              <a:ext cx="3945378" cy="2299415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4510417" y="3395747"/>
              <a:ext cx="2980571" cy="267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取材：夢王國與沉睡中的</a:t>
              </a:r>
              <a:r>
                <a:rPr lang="en-US" altLang="zh-TW" sz="2000" dirty="0"/>
                <a:t>100</a:t>
              </a:r>
              <a:r>
                <a:rPr lang="zh-TW" altLang="en-US" sz="2000" dirty="0"/>
                <a:t>位王子殿下</a:t>
              </a:r>
            </a:p>
            <a:p>
              <a:endParaRPr lang="zh-TW" altLang="en-US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9612350" y="464558"/>
            <a:ext cx="1984917" cy="869795"/>
            <a:chOff x="9612350" y="464558"/>
            <a:chExt cx="1984917" cy="869795"/>
          </a:xfrm>
        </p:grpSpPr>
        <p:sp>
          <p:nvSpPr>
            <p:cNvPr id="2" name="橢圓形圖說文字 1"/>
            <p:cNvSpPr/>
            <p:nvPr/>
          </p:nvSpPr>
          <p:spPr>
            <a:xfrm>
              <a:off x="9612350" y="464558"/>
              <a:ext cx="1984917" cy="869795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9735014" y="684013"/>
              <a:ext cx="17395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What is </a:t>
              </a:r>
              <a:r>
                <a:rPr lang="en-US" altLang="zh-TW" sz="2200" b="1" dirty="0">
                  <a:latin typeface="AR BLANCA" panose="02000000000000000000" pitchFamily="2" charset="0"/>
                  <a:cs typeface="Times New Roman" panose="02020603050405020304" pitchFamily="18" charset="0"/>
                  <a:hlinkClick r:id="rId3" action="ppaction://hlinksldjump"/>
                </a:rPr>
                <a:t>AR</a:t>
              </a:r>
              <a:r>
                <a:rPr lang="zh-TW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？</a:t>
              </a:r>
              <a:endParaRPr lang="zh-TW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62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734609" y="425660"/>
            <a:ext cx="7951258" cy="6236273"/>
            <a:chOff x="4562475" y="3863127"/>
            <a:chExt cx="3818468" cy="299487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2475" y="3863127"/>
              <a:ext cx="1685925" cy="299487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594" y="3888507"/>
              <a:ext cx="1657349" cy="2944111"/>
            </a:xfrm>
            <a:prstGeom prst="rect">
              <a:avLst/>
            </a:prstGeom>
          </p:spPr>
        </p:pic>
        <p:sp>
          <p:nvSpPr>
            <p:cNvPr id="6" name="向右箭號 5"/>
            <p:cNvSpPr/>
            <p:nvPr/>
          </p:nvSpPr>
          <p:spPr>
            <a:xfrm>
              <a:off x="6096000" y="4968605"/>
              <a:ext cx="669262" cy="391958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9612350" y="464558"/>
            <a:ext cx="1984917" cy="869795"/>
            <a:chOff x="9612350" y="464558"/>
            <a:chExt cx="1984917" cy="869795"/>
          </a:xfrm>
        </p:grpSpPr>
        <p:sp>
          <p:nvSpPr>
            <p:cNvPr id="9" name="橢圓形圖說文字 8"/>
            <p:cNvSpPr/>
            <p:nvPr/>
          </p:nvSpPr>
          <p:spPr>
            <a:xfrm>
              <a:off x="9612350" y="464558"/>
              <a:ext cx="1984917" cy="869795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9735014" y="684013"/>
              <a:ext cx="17395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4" action="ppaction://hlinksldjump"/>
                </a:rPr>
                <a:t>What is </a:t>
              </a:r>
              <a:r>
                <a:rPr lang="en-US" altLang="zh-TW" sz="2200" b="1" dirty="0">
                  <a:latin typeface="AR BLANCA" panose="02000000000000000000" pitchFamily="2" charset="0"/>
                  <a:cs typeface="Times New Roman" panose="02020603050405020304" pitchFamily="18" charset="0"/>
                  <a:hlinkClick r:id="rId4" action="ppaction://hlinksldjump"/>
                </a:rPr>
                <a:t>AR</a:t>
              </a:r>
              <a:r>
                <a:rPr lang="zh-TW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4" action="ppaction://hlinksldjump"/>
                </a:rPr>
                <a:t>？</a:t>
              </a:r>
              <a:endParaRPr lang="zh-TW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49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9" y="337799"/>
            <a:ext cx="10460207" cy="5876733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612350" y="464558"/>
            <a:ext cx="1984917" cy="869795"/>
            <a:chOff x="9612350" y="464558"/>
            <a:chExt cx="1984917" cy="869795"/>
          </a:xfrm>
        </p:grpSpPr>
        <p:sp>
          <p:nvSpPr>
            <p:cNvPr id="5" name="橢圓形圖說文字 4"/>
            <p:cNvSpPr/>
            <p:nvPr/>
          </p:nvSpPr>
          <p:spPr>
            <a:xfrm>
              <a:off x="9612350" y="464558"/>
              <a:ext cx="1984917" cy="869795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9735014" y="684013"/>
              <a:ext cx="17395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What is </a:t>
              </a:r>
              <a:r>
                <a:rPr lang="en-US" altLang="zh-TW" sz="2200" b="1" dirty="0">
                  <a:latin typeface="AR BLANCA" panose="02000000000000000000" pitchFamily="2" charset="0"/>
                  <a:cs typeface="Times New Roman" panose="02020603050405020304" pitchFamily="18" charset="0"/>
                  <a:hlinkClick r:id="rId3" action="ppaction://hlinksldjump"/>
                </a:rPr>
                <a:t>AR</a:t>
              </a:r>
              <a:r>
                <a:rPr lang="zh-TW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？</a:t>
              </a:r>
              <a:endParaRPr lang="zh-TW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36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" y="373976"/>
            <a:ext cx="10571959" cy="6145357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612350" y="464558"/>
            <a:ext cx="2297152" cy="1141218"/>
            <a:chOff x="9612350" y="464558"/>
            <a:chExt cx="1984917" cy="869795"/>
          </a:xfrm>
        </p:grpSpPr>
        <p:sp>
          <p:nvSpPr>
            <p:cNvPr id="5" name="橢圓形圖說文字 4"/>
            <p:cNvSpPr/>
            <p:nvPr/>
          </p:nvSpPr>
          <p:spPr>
            <a:xfrm>
              <a:off x="9612350" y="464558"/>
              <a:ext cx="1984917" cy="869795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9735014" y="684013"/>
              <a:ext cx="1739590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What is </a:t>
              </a:r>
              <a:r>
                <a:rPr lang="en-US" altLang="zh-TW" sz="2200" b="1" dirty="0">
                  <a:latin typeface="AR BLANCA" panose="02000000000000000000" pitchFamily="2" charset="0"/>
                  <a:cs typeface="Times New Roman" panose="02020603050405020304" pitchFamily="18" charset="0"/>
                  <a:hlinkClick r:id="rId3" action="ppaction://hlinksldjump"/>
                </a:rPr>
                <a:t>AR</a:t>
              </a:r>
              <a:r>
                <a:rPr lang="zh-TW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？</a:t>
              </a:r>
              <a:endParaRPr lang="zh-TW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94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6400" y="581221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AR BLANCA" panose="02000000000000000000" pitchFamily="2" charset="0"/>
              </a:rPr>
              <a:t>AR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實體操作</a:t>
            </a:r>
            <a:r>
              <a:rPr lang="zh-TW" altLang="en-US" dirty="0"/>
              <a:t>？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06" y="1786847"/>
            <a:ext cx="2320561" cy="1740421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7"/>
          <a:stretch/>
        </p:blipFill>
        <p:spPr>
          <a:xfrm>
            <a:off x="352446" y="1583581"/>
            <a:ext cx="3600450" cy="24214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55" y="1041109"/>
            <a:ext cx="2001805" cy="356052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690" y="1016286"/>
            <a:ext cx="1999262" cy="3556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44" y="4200942"/>
            <a:ext cx="2500634" cy="2500634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8" y="4307634"/>
            <a:ext cx="3348451" cy="2511338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0499371" y="623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會資三</a:t>
            </a:r>
            <a:r>
              <a:rPr lang="en-US" altLang="zh-TW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A</a:t>
            </a:r>
          </a:p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王精美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02679" y="759200"/>
            <a:ext cx="10778795" cy="5337450"/>
            <a:chOff x="102679" y="759200"/>
            <a:chExt cx="10778795" cy="5337450"/>
          </a:xfrm>
        </p:grpSpPr>
        <p:grpSp>
          <p:nvGrpSpPr>
            <p:cNvPr id="25" name="群組 24"/>
            <p:cNvGrpSpPr/>
            <p:nvPr/>
          </p:nvGrpSpPr>
          <p:grpSpPr>
            <a:xfrm>
              <a:off x="1828800" y="2029528"/>
              <a:ext cx="9052674" cy="4067122"/>
              <a:chOff x="1828800" y="2029528"/>
              <a:chExt cx="9052674" cy="4067122"/>
            </a:xfrm>
          </p:grpSpPr>
          <p:grpSp>
            <p:nvGrpSpPr>
              <p:cNvPr id="18" name="群組 17"/>
              <p:cNvGrpSpPr/>
              <p:nvPr/>
            </p:nvGrpSpPr>
            <p:grpSpPr>
              <a:xfrm>
                <a:off x="1828800" y="2029528"/>
                <a:ext cx="2609850" cy="1214244"/>
                <a:chOff x="1828800" y="2341756"/>
                <a:chExt cx="2609850" cy="1214244"/>
              </a:xfrm>
            </p:grpSpPr>
            <p:sp>
              <p:nvSpPr>
                <p:cNvPr id="8" name="橢圓 7"/>
                <p:cNvSpPr/>
                <p:nvPr/>
              </p:nvSpPr>
              <p:spPr>
                <a:xfrm>
                  <a:off x="1828800" y="3115733"/>
                  <a:ext cx="897467" cy="440267"/>
                </a:xfrm>
                <a:prstGeom prst="ellipse">
                  <a:avLst/>
                </a:pr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4" name="直線單箭頭接點 13"/>
                <p:cNvCxnSpPr/>
                <p:nvPr/>
              </p:nvCxnSpPr>
              <p:spPr>
                <a:xfrm flipV="1">
                  <a:off x="2726267" y="2341756"/>
                  <a:ext cx="1712383" cy="773977"/>
                </a:xfrm>
                <a:prstGeom prst="straightConnector1">
                  <a:avLst/>
                </a:prstGeom>
                <a:ln w="38100">
                  <a:headEnd w="lg" len="lg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向右箭號 18"/>
              <p:cNvSpPr/>
              <p:nvPr/>
            </p:nvSpPr>
            <p:spPr>
              <a:xfrm>
                <a:off x="6537616" y="2448485"/>
                <a:ext cx="593918" cy="4818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右箭號 19"/>
              <p:cNvSpPr/>
              <p:nvPr/>
            </p:nvSpPr>
            <p:spPr>
              <a:xfrm>
                <a:off x="9262165" y="2448484"/>
                <a:ext cx="593918" cy="4818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右彎箭號 21"/>
              <p:cNvSpPr/>
              <p:nvPr/>
            </p:nvSpPr>
            <p:spPr>
              <a:xfrm rot="10800000">
                <a:off x="7289226" y="5147648"/>
                <a:ext cx="3592248" cy="949002"/>
              </a:xfrm>
              <a:prstGeom prst="bentArrow">
                <a:avLst>
                  <a:gd name="adj1" fmla="val 27997"/>
                  <a:gd name="adj2" fmla="val 25000"/>
                  <a:gd name="adj3" fmla="val 25000"/>
                  <a:gd name="adj4" fmla="val 43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向右箭號 23"/>
              <p:cNvSpPr/>
              <p:nvPr/>
            </p:nvSpPr>
            <p:spPr>
              <a:xfrm rot="10800000">
                <a:off x="3763537" y="5322365"/>
                <a:ext cx="593918" cy="4818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" name="橢圓 2"/>
            <p:cNvSpPr/>
            <p:nvPr/>
          </p:nvSpPr>
          <p:spPr>
            <a:xfrm>
              <a:off x="218738" y="1360454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橢圓 25"/>
            <p:cNvSpPr/>
            <p:nvPr/>
          </p:nvSpPr>
          <p:spPr>
            <a:xfrm>
              <a:off x="6925178" y="759200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>
              <a:off x="3916403" y="1449326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>
              <a:off x="4134617" y="3958848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9683227" y="759200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102679" y="4152650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026350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1193</TotalTime>
  <Words>769</Words>
  <Application>Microsoft Office PowerPoint</Application>
  <PresentationFormat>寬螢幕</PresentationFormat>
  <Paragraphs>123</Paragraphs>
  <Slides>48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2" baseType="lpstr">
      <vt:lpstr>AR BLANCA</vt:lpstr>
      <vt:lpstr>Open Sans</vt:lpstr>
      <vt:lpstr>華康楷書體W7</vt:lpstr>
      <vt:lpstr>超研澤顏楷</vt:lpstr>
      <vt:lpstr>微軟正黑體</vt:lpstr>
      <vt:lpstr>新細明體</vt:lpstr>
      <vt:lpstr>標楷體</vt:lpstr>
      <vt:lpstr>Arial</vt:lpstr>
      <vt:lpstr>Bradley Hand ITC</vt:lpstr>
      <vt:lpstr>Calibri</vt:lpstr>
      <vt:lpstr>Century Gothic</vt:lpstr>
      <vt:lpstr>Times New Roman</vt:lpstr>
      <vt:lpstr>Wingdings 3</vt:lpstr>
      <vt:lpstr>絲縷</vt:lpstr>
      <vt:lpstr>哈佛商業評論：擴增實境的產業與衝擊</vt:lpstr>
      <vt:lpstr>What is 擴增實境(Augmented Reality)</vt:lpstr>
      <vt:lpstr>AR的元素</vt:lpstr>
      <vt:lpstr>可結合AR產品列舉：</vt:lpstr>
      <vt:lpstr>PowerPoint 簡報</vt:lpstr>
      <vt:lpstr>PowerPoint 簡報</vt:lpstr>
      <vt:lpstr>PowerPoint 簡報</vt:lpstr>
      <vt:lpstr>PowerPoint 簡報</vt:lpstr>
      <vt:lpstr>AR 實體操作？</vt:lpstr>
      <vt:lpstr>PowerPoint 簡報</vt:lpstr>
      <vt:lpstr>PowerPoint 簡報</vt:lpstr>
      <vt:lpstr>PowerPoint 簡報</vt:lpstr>
      <vt:lpstr>PowerPoint 簡報</vt:lpstr>
      <vt:lpstr>PowerPoint 簡報</vt:lpstr>
      <vt:lpstr>擴增實境與策略</vt:lpstr>
      <vt:lpstr>擴增實境與策略</vt:lpstr>
      <vt:lpstr>擴增實境與策略</vt:lpstr>
      <vt:lpstr>擴增實境與策略</vt:lpstr>
      <vt:lpstr>擴增實境與策略</vt:lpstr>
      <vt:lpstr>擴增實境與策略</vt:lpstr>
      <vt:lpstr>擴增實境與和價值鍵</vt:lpstr>
      <vt:lpstr>擴增實境與和價值鍵</vt:lpstr>
      <vt:lpstr>擴增實境與和價值鍵</vt:lpstr>
      <vt:lpstr>擴增實境與和價值鍵</vt:lpstr>
      <vt:lpstr>擴增實境對未來的衝擊</vt:lpstr>
      <vt:lpstr>結合未來……</vt:lpstr>
      <vt:lpstr>誠如美美所言……</vt:lpstr>
      <vt:lpstr>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擴增實境？</dc:title>
  <dc:creator>Wilson James</dc:creator>
  <cp:lastModifiedBy>Wilson James</cp:lastModifiedBy>
  <cp:revision>93</cp:revision>
  <dcterms:created xsi:type="dcterms:W3CDTF">2017-12-11T12:42:13Z</dcterms:created>
  <dcterms:modified xsi:type="dcterms:W3CDTF">2017-12-27T01:24:10Z</dcterms:modified>
</cp:coreProperties>
</file>